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348D8C-463D-1940-BEE8-2E9505DAF529}" v="3" dt="2025-10-03T09:43:45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/>
    <p:restoredTop sz="94658"/>
  </p:normalViewPr>
  <p:slideViewPr>
    <p:cSldViewPr snapToGrid="0">
      <p:cViewPr varScale="1">
        <p:scale>
          <a:sx n="120" d="100"/>
          <a:sy n="120" d="100"/>
        </p:scale>
        <p:origin x="6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0283D-4398-90DD-3B37-6B48C42FE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50116-02C1-E0EF-CC62-0CBD6D03B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3CABC-E7C3-5AE5-7B54-9F5A8CFAB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7AB8C-A96C-346E-ADF4-D0C9A2031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625C9-3BC4-552E-58A5-95E49C600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385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C773A-63C9-A8DA-F4F1-D16ECE9FB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C00CF-CECF-763C-8B1B-422DA72F26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85B60-3822-1E36-DA6A-9D8D46502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F104-7055-5A6B-35F1-F480EBC56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3BE225-340F-7396-5893-87BD35662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188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57AB9-F8C9-6892-F438-2A7061B1F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68976-BFFD-29AE-6A34-04E8D49DB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5E37B7-C38A-E2BC-489A-5D9CEFF1E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5E96C-A5B5-CE6A-9BC5-14D537DF2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590493-0D9D-5EFB-399E-77E85F1AE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27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56E17-C1C6-1715-ED59-3D69FA28E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0E4B9-95CC-5B3C-6471-8C7143AFFA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8F44C0-2093-0052-AFF9-55E0D2E636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D77D15-1B2E-F1FD-A0D7-696625FEB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759CC5-C6BC-5A1C-768A-0E2B765CF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EFBBDF-3046-E436-CFAC-4B671AA64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861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357CE-07FB-30BB-1491-F49356A40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69355A-40E8-41BA-E557-C0D8C708C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6CC6F7-6099-1F56-54C3-0AC57D721F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5E9E4D-752B-3E03-FA27-72624EE789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9F56D9-D47C-CD5C-41F4-7E9D24B662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EE1453-543C-585F-4514-3FE7FB69D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43C05E-5F3F-B100-4C50-960E4327E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C9A887-2298-F7BD-3053-C7924882C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33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37C94-8896-41AC-0289-64B1D2601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1946C8-BBFF-20F4-1922-5A6BDBEFA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E5772-326C-4DDF-DD8A-08FFB2F3C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F722EA-F08B-AD8C-A8AA-283610109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36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17661C-9338-B89A-6CD9-6BE51173C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FD88E8-C7CE-9D1E-ECF8-CF5BEDCD8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DC929-AFAB-240C-D547-6A4228B27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194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62B6C-B55E-ABB8-E54A-45181C4DF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A625E-3052-A7BE-F76A-1F00C8249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9632B-B56C-8B25-D0F8-BCD53FCAF0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7E22E-3246-239C-EB6E-9AA49D874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2341AF-D826-CAA1-F15A-C74ECCC3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1CA6B-E9D2-4454-CF6D-4D99AC9E5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69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38EAF-362B-AB8D-E724-DC765BE63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1376FA-211F-FB66-8910-3F6109ABD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FFA4E3-216B-132C-6F12-61F4F7830D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B6E491-E2C4-5212-B220-A747C957A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4E163-3A80-0025-8133-CD2C2BF2D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253E20-5CEF-4281-CA3B-87AC9A796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76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EC00-2773-72E5-36AD-8B5303DD7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80EDAD-9E4F-A10F-F69E-ABE5FE4FE0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4F447-AA2C-5E22-C70F-54D9795E7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B6353-4C56-A7C1-DE1B-E3E4E26D0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039D4-5CBA-8A9C-23D2-3A13753AA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14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812436-2ECB-3710-DAE8-4D7ABC938C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2D8378-19D8-4D54-69DC-ACC8337606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D33E7-10D9-45BD-84DC-26B58F8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04B87-BE71-F9D8-A986-077F29365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82D50-8A6C-8248-A928-C45AE32D1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168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3437EA-5C23-5D6E-7165-66C786D3B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540190-A83F-5B4F-C7F9-D5EE3B1F9D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BE94F-83FC-5DD6-B119-65624ADC74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9E3B2-C872-8B46-9E78-E658F02FD839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01EFC-F785-AB4D-3C71-9CA66F3AF8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2B9C4-5010-9B7B-11FF-1CB0D7B5E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69306-CD69-254C-A7F7-62BB93BBE8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612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w039hZht2S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4F19E-A327-6A77-AE7A-B5D67C8D06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8535"/>
            <a:ext cx="9144000" cy="830005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PERSONAL DEVELOPMENT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14D8F3-C9A4-13F2-5A29-D1B11ED6BEA5}"/>
              </a:ext>
            </a:extLst>
          </p:cNvPr>
          <p:cNvSpPr txBox="1"/>
          <p:nvPr/>
        </p:nvSpPr>
        <p:spPr>
          <a:xfrm>
            <a:off x="8713993" y="1658483"/>
            <a:ext cx="3150973" cy="175432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OTHER ELEMENTS OF PSHE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Wider safety</a:t>
            </a:r>
          </a:p>
          <a:p>
            <a:pPr algn="ctr"/>
            <a:r>
              <a:rPr lang="en-US" dirty="0"/>
              <a:t>Economic Understanding</a:t>
            </a:r>
          </a:p>
          <a:p>
            <a:pPr algn="ctr"/>
            <a:r>
              <a:rPr lang="en-US" dirty="0"/>
              <a:t>Understanding of technology and media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6D0367-388F-0628-7A99-AEE481652876}"/>
              </a:ext>
            </a:extLst>
          </p:cNvPr>
          <p:cNvSpPr txBox="1"/>
          <p:nvPr/>
        </p:nvSpPr>
        <p:spPr>
          <a:xfrm>
            <a:off x="869086" y="1521759"/>
            <a:ext cx="7364631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Relationships 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4C5262-65E8-F907-399C-CBE7AD84AAEB}"/>
              </a:ext>
            </a:extLst>
          </p:cNvPr>
          <p:cNvSpPr txBox="1"/>
          <p:nvPr/>
        </p:nvSpPr>
        <p:spPr>
          <a:xfrm>
            <a:off x="869086" y="2149868"/>
            <a:ext cx="7364631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Sex Education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2885A4-DEF0-1342-AF0E-A9449348B1AD}"/>
              </a:ext>
            </a:extLst>
          </p:cNvPr>
          <p:cNvSpPr txBox="1"/>
          <p:nvPr/>
        </p:nvSpPr>
        <p:spPr>
          <a:xfrm>
            <a:off x="869085" y="2680428"/>
            <a:ext cx="2876646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Physical Health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81C738-ACC1-7FDA-4D36-EAFD88CF9174}"/>
              </a:ext>
            </a:extLst>
          </p:cNvPr>
          <p:cNvSpPr txBox="1"/>
          <p:nvPr/>
        </p:nvSpPr>
        <p:spPr>
          <a:xfrm>
            <a:off x="4226009" y="2678079"/>
            <a:ext cx="4007708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Mental Well-being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86038C-6330-B5DD-8751-220E3D930882}"/>
              </a:ext>
            </a:extLst>
          </p:cNvPr>
          <p:cNvSpPr txBox="1"/>
          <p:nvPr/>
        </p:nvSpPr>
        <p:spPr>
          <a:xfrm>
            <a:off x="869084" y="4148203"/>
            <a:ext cx="1639336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Citizenship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2182B5-FC32-951F-DE9F-5E0937839D58}"/>
              </a:ext>
            </a:extLst>
          </p:cNvPr>
          <p:cNvSpPr txBox="1"/>
          <p:nvPr/>
        </p:nvSpPr>
        <p:spPr>
          <a:xfrm>
            <a:off x="2963557" y="3900881"/>
            <a:ext cx="2876646" cy="175432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Development of character</a:t>
            </a:r>
          </a:p>
          <a:p>
            <a:pPr algn="ctr"/>
            <a:r>
              <a:rPr lang="en-US" dirty="0"/>
              <a:t>Confidence and resilience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ADCD64-212F-3D16-6C6D-2034F77CCCC4}"/>
              </a:ext>
            </a:extLst>
          </p:cNvPr>
          <p:cNvSpPr txBox="1"/>
          <p:nvPr/>
        </p:nvSpPr>
        <p:spPr>
          <a:xfrm>
            <a:off x="6320479" y="4164933"/>
            <a:ext cx="1913238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Wider opportunities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CEE2B6-8E58-6F28-93EE-869FC614D4B1}"/>
              </a:ext>
            </a:extLst>
          </p:cNvPr>
          <p:cNvSpPr txBox="1"/>
          <p:nvPr/>
        </p:nvSpPr>
        <p:spPr>
          <a:xfrm>
            <a:off x="8713993" y="3867945"/>
            <a:ext cx="3150551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British Values</a:t>
            </a:r>
          </a:p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D3F6C5-A39F-D255-1DF1-C489956FDA34}"/>
              </a:ext>
            </a:extLst>
          </p:cNvPr>
          <p:cNvSpPr txBox="1"/>
          <p:nvPr/>
        </p:nvSpPr>
        <p:spPr>
          <a:xfrm>
            <a:off x="8713993" y="4683805"/>
            <a:ext cx="315055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Inclusion</a:t>
            </a:r>
          </a:p>
          <a:p>
            <a:pPr algn="ctr"/>
            <a:r>
              <a:rPr lang="en-US" dirty="0"/>
              <a:t>and Equality of Opportunity</a:t>
            </a:r>
          </a:p>
          <a:p>
            <a:pPr algn="ctr"/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97DD5-4FA4-0CB0-5812-6D4827752319}"/>
              </a:ext>
            </a:extLst>
          </p:cNvPr>
          <p:cNvSpPr txBox="1"/>
          <p:nvPr/>
        </p:nvSpPr>
        <p:spPr>
          <a:xfrm>
            <a:off x="869085" y="5780476"/>
            <a:ext cx="10995459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CIEAG (Careers Information, Education, Advice and Guidance)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9EDCDF-ADED-4B3C-5034-CB58DC4BEF58}"/>
              </a:ext>
            </a:extLst>
          </p:cNvPr>
          <p:cNvSpPr txBox="1"/>
          <p:nvPr/>
        </p:nvSpPr>
        <p:spPr>
          <a:xfrm>
            <a:off x="869085" y="6323149"/>
            <a:ext cx="10995459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Spiritual, Moral, Social and Cultural Development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5C974D-8395-5E43-0B3F-7247D4362E31}"/>
              </a:ext>
            </a:extLst>
          </p:cNvPr>
          <p:cNvSpPr txBox="1"/>
          <p:nvPr/>
        </p:nvSpPr>
        <p:spPr>
          <a:xfrm>
            <a:off x="869085" y="987102"/>
            <a:ext cx="7364631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RSHE</a:t>
            </a:r>
          </a:p>
          <a:p>
            <a:pPr algn="ctr"/>
            <a:endParaRPr lang="en-US" dirty="0"/>
          </a:p>
        </p:txBody>
      </p:sp>
      <p:sp>
        <p:nvSpPr>
          <p:cNvPr id="18" name="Down Arrow 17">
            <a:extLst>
              <a:ext uri="{FF2B5EF4-FFF2-40B4-BE49-F238E27FC236}">
                <a16:creationId xmlns:a16="http://schemas.microsoft.com/office/drawing/2014/main" id="{6BA797DD-BF72-CD40-8133-6F566095FF81}"/>
              </a:ext>
            </a:extLst>
          </p:cNvPr>
          <p:cNvSpPr/>
          <p:nvPr/>
        </p:nvSpPr>
        <p:spPr>
          <a:xfrm>
            <a:off x="4828194" y="1021491"/>
            <a:ext cx="279265" cy="4297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>
            <a:extLst>
              <a:ext uri="{FF2B5EF4-FFF2-40B4-BE49-F238E27FC236}">
                <a16:creationId xmlns:a16="http://schemas.microsoft.com/office/drawing/2014/main" id="{C5AA1C54-857C-478E-8039-B8543BBE8948}"/>
              </a:ext>
            </a:extLst>
          </p:cNvPr>
          <p:cNvSpPr/>
          <p:nvPr/>
        </p:nvSpPr>
        <p:spPr>
          <a:xfrm>
            <a:off x="5203016" y="1036732"/>
            <a:ext cx="279265" cy="4297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>
            <a:extLst>
              <a:ext uri="{FF2B5EF4-FFF2-40B4-BE49-F238E27FC236}">
                <a16:creationId xmlns:a16="http://schemas.microsoft.com/office/drawing/2014/main" id="{07F04C2D-B384-E90F-9F66-220839F66081}"/>
              </a:ext>
            </a:extLst>
          </p:cNvPr>
          <p:cNvSpPr/>
          <p:nvPr/>
        </p:nvSpPr>
        <p:spPr>
          <a:xfrm>
            <a:off x="3938506" y="1036732"/>
            <a:ext cx="279265" cy="4297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own Arrow 21">
            <a:extLst>
              <a:ext uri="{FF2B5EF4-FFF2-40B4-BE49-F238E27FC236}">
                <a16:creationId xmlns:a16="http://schemas.microsoft.com/office/drawing/2014/main" id="{C87CEF62-C304-A6F0-AF01-E454FD31F023}"/>
              </a:ext>
            </a:extLst>
          </p:cNvPr>
          <p:cNvSpPr/>
          <p:nvPr/>
        </p:nvSpPr>
        <p:spPr>
          <a:xfrm>
            <a:off x="3606098" y="1025208"/>
            <a:ext cx="279265" cy="4297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2B3B029-DF43-90E7-ACA8-A09E48A13E27}"/>
              </a:ext>
            </a:extLst>
          </p:cNvPr>
          <p:cNvSpPr txBox="1"/>
          <p:nvPr/>
        </p:nvSpPr>
        <p:spPr>
          <a:xfrm>
            <a:off x="869084" y="3162501"/>
            <a:ext cx="7364631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RSHE</a:t>
            </a:r>
          </a:p>
          <a:p>
            <a:pPr algn="ctr"/>
            <a:endParaRPr lang="en-US" dirty="0"/>
          </a:p>
        </p:txBody>
      </p:sp>
      <p:sp>
        <p:nvSpPr>
          <p:cNvPr id="24" name="Up Arrow 23">
            <a:extLst>
              <a:ext uri="{FF2B5EF4-FFF2-40B4-BE49-F238E27FC236}">
                <a16:creationId xmlns:a16="http://schemas.microsoft.com/office/drawing/2014/main" id="{4FFC103A-7B67-47F4-F935-AF112129ED6C}"/>
              </a:ext>
            </a:extLst>
          </p:cNvPr>
          <p:cNvSpPr/>
          <p:nvPr/>
        </p:nvSpPr>
        <p:spPr>
          <a:xfrm>
            <a:off x="4850231" y="3207869"/>
            <a:ext cx="257228" cy="46996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Up Arrow 24">
            <a:extLst>
              <a:ext uri="{FF2B5EF4-FFF2-40B4-BE49-F238E27FC236}">
                <a16:creationId xmlns:a16="http://schemas.microsoft.com/office/drawing/2014/main" id="{E8A5324E-6EC3-E4A2-66B0-0E3621EA6D80}"/>
              </a:ext>
            </a:extLst>
          </p:cNvPr>
          <p:cNvSpPr/>
          <p:nvPr/>
        </p:nvSpPr>
        <p:spPr>
          <a:xfrm>
            <a:off x="5132992" y="3211361"/>
            <a:ext cx="257228" cy="46996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Up Arrow 25">
            <a:extLst>
              <a:ext uri="{FF2B5EF4-FFF2-40B4-BE49-F238E27FC236}">
                <a16:creationId xmlns:a16="http://schemas.microsoft.com/office/drawing/2014/main" id="{3821C952-A214-4131-82F0-250EC68BA19F}"/>
              </a:ext>
            </a:extLst>
          </p:cNvPr>
          <p:cNvSpPr/>
          <p:nvPr/>
        </p:nvSpPr>
        <p:spPr>
          <a:xfrm>
            <a:off x="3949524" y="3211361"/>
            <a:ext cx="257228" cy="46996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Up Arrow 26">
            <a:extLst>
              <a:ext uri="{FF2B5EF4-FFF2-40B4-BE49-F238E27FC236}">
                <a16:creationId xmlns:a16="http://schemas.microsoft.com/office/drawing/2014/main" id="{309B228B-706F-9353-D0A7-6B7001D83894}"/>
              </a:ext>
            </a:extLst>
          </p:cNvPr>
          <p:cNvSpPr/>
          <p:nvPr/>
        </p:nvSpPr>
        <p:spPr>
          <a:xfrm>
            <a:off x="3617116" y="3223182"/>
            <a:ext cx="257228" cy="46996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386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484C2-F166-028A-DA51-862B1DE95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17" y="365125"/>
            <a:ext cx="11541210" cy="1325563"/>
          </a:xfrm>
        </p:spPr>
        <p:txBody>
          <a:bodyPr/>
          <a:lstStyle/>
          <a:p>
            <a:r>
              <a:rPr lang="en-US" b="1" dirty="0"/>
              <a:t>Relationships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A05D1-FF4A-ACD3-6A90-D1A3A1A21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417" y="1825625"/>
            <a:ext cx="11541210" cy="4351338"/>
          </a:xfrm>
        </p:spPr>
        <p:txBody>
          <a:bodyPr/>
          <a:lstStyle/>
          <a:p>
            <a:r>
              <a:rPr lang="en-US" dirty="0"/>
              <a:t>Jigsaw (PSHE scheme of work) – Units: “Relationships”, “Changing Me”, “Celebrating Difference”, “Dreams and Goals” (respectful relationships), “Healthy Me” (caring friendships)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Purchase of updated scheme Spring 2024 allows access to new resources which meet the RS(H)E curriculum. Senior leader shared with parents: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https://youtu.be/w039hZht2Ss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7674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484C2-F166-028A-DA51-862B1DE95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17" y="365125"/>
            <a:ext cx="11541210" cy="1325563"/>
          </a:xfrm>
        </p:spPr>
        <p:txBody>
          <a:bodyPr/>
          <a:lstStyle/>
          <a:p>
            <a:r>
              <a:rPr lang="en-US" b="1" dirty="0"/>
              <a:t>Sex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A05D1-FF4A-ACD3-6A90-D1A3A1A21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417" y="2729515"/>
            <a:ext cx="11541210" cy="2620251"/>
          </a:xfrm>
        </p:spPr>
        <p:txBody>
          <a:bodyPr/>
          <a:lstStyle/>
          <a:p>
            <a:r>
              <a:rPr lang="en-US" dirty="0"/>
              <a:t>Jigsaw (PSHE scheme of work) – “Relationships” (all years), “Changing Me” (having a baby Y4, conception and IVF Y5, stages of pregnancy Y6)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Science curriculum – Summer 1 unit “Ch-</a:t>
            </a:r>
            <a:r>
              <a:rPr lang="en-US" dirty="0" err="1"/>
              <a:t>ch</a:t>
            </a:r>
            <a:r>
              <a:rPr lang="en-US" dirty="0"/>
              <a:t>-</a:t>
            </a:r>
            <a:r>
              <a:rPr lang="en-US" dirty="0" err="1"/>
              <a:t>ch-ch</a:t>
            </a:r>
            <a:r>
              <a:rPr lang="en-US" dirty="0"/>
              <a:t> changes” (Year 5)</a:t>
            </a:r>
          </a:p>
        </p:txBody>
      </p:sp>
    </p:spTree>
    <p:extLst>
      <p:ext uri="{BB962C8B-B14F-4D97-AF65-F5344CB8AC3E}">
        <p14:creationId xmlns:p14="http://schemas.microsoft.com/office/powerpoint/2010/main" val="1744239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484C2-F166-028A-DA51-862B1DE95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17" y="365125"/>
            <a:ext cx="11541210" cy="1325563"/>
          </a:xfrm>
        </p:spPr>
        <p:txBody>
          <a:bodyPr/>
          <a:lstStyle/>
          <a:p>
            <a:r>
              <a:rPr lang="en-US" b="1" dirty="0"/>
              <a:t>Physical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A05D1-FF4A-ACD3-6A90-D1A3A1A21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417" y="1690688"/>
            <a:ext cx="11541210" cy="4486275"/>
          </a:xfrm>
        </p:spPr>
        <p:txBody>
          <a:bodyPr/>
          <a:lstStyle/>
          <a:p>
            <a:r>
              <a:rPr lang="en-US" dirty="0"/>
              <a:t>Jigsaw (PSHE scheme of work) – “Healthy Me” (Exercise and fitness Y4, Healthy diet and body image Y5) “Changing Me” (body image Y5 and Y6)</a:t>
            </a:r>
          </a:p>
          <a:p>
            <a:r>
              <a:rPr lang="en-US" dirty="0"/>
              <a:t>Science curriculum – “Funny bones” (Nutrition, Y3), “One Digestion” (Digestion, Y4), “Go with the flow” (circulatory system and effects of diet + lifestyle, Y6), “Lettuce eat plants” (Should we eat less meat? Y 6)</a:t>
            </a:r>
          </a:p>
          <a:p>
            <a:r>
              <a:rPr lang="en-US" dirty="0"/>
              <a:t>Design &amp; Technology curriculum – Summer term units: Healthy eating, healthy diet (Y3 and Y4)</a:t>
            </a:r>
          </a:p>
          <a:p>
            <a:r>
              <a:rPr lang="en-US" dirty="0"/>
              <a:t>P.E. (PESSPA) curriculum – importance of warming up and cooling down, what happens to our heartrate when we exercise and why is this important? Why does what we eat affect how we can exercise?</a:t>
            </a:r>
          </a:p>
        </p:txBody>
      </p:sp>
    </p:spTree>
    <p:extLst>
      <p:ext uri="{BB962C8B-B14F-4D97-AF65-F5344CB8AC3E}">
        <p14:creationId xmlns:p14="http://schemas.microsoft.com/office/powerpoint/2010/main" val="323957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484C2-F166-028A-DA51-862B1DE95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17" y="257257"/>
            <a:ext cx="11541210" cy="845379"/>
          </a:xfrm>
        </p:spPr>
        <p:txBody>
          <a:bodyPr/>
          <a:lstStyle/>
          <a:p>
            <a:r>
              <a:rPr lang="en-US" b="1" dirty="0"/>
              <a:t>Mental Well-being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A05D1-FF4A-ACD3-6A90-D1A3A1A21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417" y="1077310"/>
            <a:ext cx="11541210" cy="5780690"/>
          </a:xfrm>
        </p:spPr>
        <p:txBody>
          <a:bodyPr>
            <a:normAutofit fontScale="92500" lnSpcReduction="20000"/>
          </a:bodyPr>
          <a:lstStyle/>
          <a:p>
            <a:r>
              <a:rPr lang="en-US" sz="2600" dirty="0"/>
              <a:t>Primary mental health workshops (external agencies PMHST)</a:t>
            </a:r>
          </a:p>
          <a:p>
            <a:r>
              <a:rPr lang="en-US" sz="2600" dirty="0"/>
              <a:t>Our school cultures</a:t>
            </a:r>
          </a:p>
          <a:p>
            <a:endParaRPr lang="en-US" sz="2600" dirty="0"/>
          </a:p>
          <a:p>
            <a:endParaRPr lang="en-US" sz="2600" dirty="0"/>
          </a:p>
          <a:p>
            <a:endParaRPr lang="en-US" sz="2600" dirty="0"/>
          </a:p>
          <a:p>
            <a:endParaRPr lang="en-US" sz="2600" dirty="0"/>
          </a:p>
          <a:p>
            <a:r>
              <a:rPr lang="en-US" sz="2600" dirty="0"/>
              <a:t>PSHE curriculum – Jigsaw + Growth mindset “Calm me” section in “Healthy Me”, “Relationships”, “Changing Me” and “Celebrating Difference” (perceptions of normality)</a:t>
            </a:r>
          </a:p>
          <a:p>
            <a:r>
              <a:rPr lang="en-US" sz="2600" dirty="0"/>
              <a:t>Open door policies</a:t>
            </a:r>
          </a:p>
          <a:p>
            <a:r>
              <a:rPr lang="en-US" sz="2600" dirty="0"/>
              <a:t>Protective </a:t>
            </a:r>
            <a:r>
              <a:rPr lang="en-US" sz="2600" dirty="0" err="1"/>
              <a:t>behaviours</a:t>
            </a:r>
            <a:endParaRPr lang="en-US" sz="2600" dirty="0"/>
          </a:p>
          <a:p>
            <a:r>
              <a:rPr lang="en-US" sz="2600" dirty="0"/>
              <a:t>Interventions (e.g. BEACON)</a:t>
            </a:r>
          </a:p>
          <a:p>
            <a:r>
              <a:rPr lang="en-US" sz="2600" dirty="0"/>
              <a:t>Y6 survey from Compass (Warwickshire nursing team) – data gathered and feedback workshops offered accordingly e.g. Connect4Health team delivering Y6 workshop about body image and self esteem Spring ‘24 following </a:t>
            </a:r>
            <a:r>
              <a:rPr lang="en-US" sz="2600" dirty="0" err="1"/>
              <a:t>Aut</a:t>
            </a:r>
            <a:r>
              <a:rPr lang="en-US" sz="2600" dirty="0"/>
              <a:t> ‘</a:t>
            </a:r>
            <a:r>
              <a:rPr lang="en-US" sz="2600"/>
              <a:t>23 questionnaire</a:t>
            </a:r>
            <a:endParaRPr lang="en-US" sz="2600" dirty="0"/>
          </a:p>
          <a:p>
            <a:r>
              <a:rPr lang="en-US" sz="2600" dirty="0"/>
              <a:t>PESSPA (PE) curriculum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AC5C63-D983-2A08-04FB-6A3F4039E70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7489" y="1586597"/>
            <a:ext cx="658977" cy="990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CE54A0-111C-0D67-CAD9-979404CAAC7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6466" y="1586596"/>
            <a:ext cx="1411061" cy="990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27E690-2C81-2DE6-76D2-0B9FD9B31FC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7527" y="1512498"/>
            <a:ext cx="1155622" cy="990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FF4A16-78A7-6C8A-264B-167C1198F6A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63149" y="1600019"/>
            <a:ext cx="893133" cy="81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FA49BEB-36B5-804D-6088-F7C01C7D1AF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06298" y="1586414"/>
            <a:ext cx="1205606" cy="902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BEB4CE6-9375-53A4-69DC-24F29A4C4DF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07718" y="2605265"/>
            <a:ext cx="1051361" cy="796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A6FD5D-2D78-29F1-E6AA-7C840C5BE06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9079" y="2520351"/>
            <a:ext cx="1399374" cy="845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9E6DE50-FC43-E070-974F-B743F9969744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40051" y="1633775"/>
            <a:ext cx="1157185" cy="7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4020B01-94BF-958C-2D46-6A5E0B70103F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695673" y="1586414"/>
            <a:ext cx="1223702" cy="88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CCB1779-9F4C-191A-F2E4-F341AEF8BB78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5903" y="2142691"/>
            <a:ext cx="1120026" cy="721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594AC41-2999-D23E-C71B-147754DD72A0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89929" y="2142691"/>
            <a:ext cx="1101622" cy="86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4245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596"/>
            <a:ext cx="10515600" cy="870881"/>
          </a:xfrm>
        </p:spPr>
        <p:txBody>
          <a:bodyPr/>
          <a:lstStyle/>
          <a:p>
            <a:r>
              <a:rPr lang="en-US" b="1" dirty="0"/>
              <a:t>OTHER ELEMENTS OF PSHE – Wider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6344"/>
            <a:ext cx="10515600" cy="5349765"/>
          </a:xfrm>
        </p:spPr>
        <p:txBody>
          <a:bodyPr>
            <a:normAutofit fontScale="85000" lnSpcReduction="20000"/>
          </a:bodyPr>
          <a:lstStyle/>
          <a:p>
            <a:r>
              <a:rPr lang="en-US" sz="3100" dirty="0"/>
              <a:t>School rule (1/3): Be Safe!</a:t>
            </a:r>
          </a:p>
          <a:p>
            <a:r>
              <a:rPr lang="en-US" sz="3100" dirty="0"/>
              <a:t>Fire safety workshop annually</a:t>
            </a:r>
          </a:p>
          <a:p>
            <a:r>
              <a:rPr lang="en-US" sz="3100" dirty="0"/>
              <a:t>Computing curriculum: Internet safety (all years) / Safer Internet Day (Feb, all years)</a:t>
            </a:r>
          </a:p>
          <a:p>
            <a:r>
              <a:rPr lang="en-US" sz="3100" dirty="0"/>
              <a:t>Safe and active travel awards (WCC)</a:t>
            </a:r>
          </a:p>
          <a:p>
            <a:r>
              <a:rPr lang="en-US" sz="3100" dirty="0"/>
              <a:t>Road safety awards – e.g. </a:t>
            </a:r>
            <a:r>
              <a:rPr lang="en-US" sz="3100" dirty="0" err="1"/>
              <a:t>bikeability</a:t>
            </a:r>
            <a:endParaRPr lang="en-US" sz="3100" dirty="0"/>
          </a:p>
          <a:p>
            <a:r>
              <a:rPr lang="en-US" sz="3100" dirty="0"/>
              <a:t>Police delivery age-appropriate talks + workshops e.g. Drama group “Loudmouth” on knife crime (Y6)</a:t>
            </a:r>
          </a:p>
          <a:p>
            <a:r>
              <a:rPr lang="en-US" sz="3100" dirty="0"/>
              <a:t>PSHE Jigsaw curriculum covers substance abuse: “Healthy Me”, basic first aid: “Healthy Me”. Also see “Relationships”, “Changing Me” and “Celebrating Difference”</a:t>
            </a:r>
          </a:p>
          <a:p>
            <a:r>
              <a:rPr lang="en-US" sz="3100" dirty="0"/>
              <a:t>Protective </a:t>
            </a:r>
            <a:r>
              <a:rPr lang="en-US" sz="3100" dirty="0" err="1"/>
              <a:t>behaviours</a:t>
            </a:r>
            <a:endParaRPr lang="en-US" sz="3100" dirty="0"/>
          </a:p>
          <a:p>
            <a:r>
              <a:rPr lang="en-US" sz="3100" dirty="0"/>
              <a:t>GOAL - selecting areas from: jobs, renting accommodation, fines, politics, driving, mobile phones, online safety, credit and debit cards, managing bills, buying a house, pets, holidays.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586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OTHER ELEMENTS OF PSHE – </a:t>
            </a:r>
            <a:br>
              <a:rPr lang="en-US" b="1" dirty="0"/>
            </a:br>
            <a:r>
              <a:rPr lang="en-US" b="1" dirty="0"/>
              <a:t>Economic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GOAL – see Wider Safety</a:t>
            </a:r>
          </a:p>
          <a:p>
            <a:r>
              <a:rPr lang="en-US" dirty="0"/>
              <a:t>PSHE curriculum: Jigsaw unit “Dreams and Goals” (simple budgeting Y3, the importance of money, Y5) “Celebrating Difference” (material wealth and happiness Y5)</a:t>
            </a:r>
          </a:p>
          <a:p>
            <a:r>
              <a:rPr lang="en-US" dirty="0"/>
              <a:t>Leadership groups (12 categories: </a:t>
            </a:r>
          </a:p>
        </p:txBody>
      </p:sp>
      <p:pic>
        <p:nvPicPr>
          <p:cNvPr id="5" name="Picture 4" descr="A group of people with a beard and mustache&#10;&#10;Description automatically generated">
            <a:extLst>
              <a:ext uri="{FF2B5EF4-FFF2-40B4-BE49-F238E27FC236}">
                <a16:creationId xmlns:a16="http://schemas.microsoft.com/office/drawing/2014/main" id="{468DA080-B2F3-A09B-C3BC-3566809C9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429000"/>
            <a:ext cx="4940300" cy="333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9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OTHER ELEMENTS OF PSHE – </a:t>
            </a:r>
            <a:br>
              <a:rPr lang="en-US" b="1" dirty="0"/>
            </a:br>
            <a:r>
              <a:rPr lang="en-US" b="1" dirty="0"/>
              <a:t>Understanding of Technology and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29515"/>
            <a:ext cx="10515600" cy="2904030"/>
          </a:xfrm>
        </p:spPr>
        <p:txBody>
          <a:bodyPr>
            <a:normAutofit/>
          </a:bodyPr>
          <a:lstStyle/>
          <a:p>
            <a:r>
              <a:rPr lang="en-US" dirty="0"/>
              <a:t>Computing curriculum</a:t>
            </a:r>
          </a:p>
          <a:p>
            <a:r>
              <a:rPr lang="en-US" dirty="0"/>
              <a:t>Power of advertising – “Let’s say… we are travel agents / exhibitors”</a:t>
            </a:r>
          </a:p>
          <a:p>
            <a:r>
              <a:rPr lang="en-US" dirty="0"/>
              <a:t> Critique media (English Y6)</a:t>
            </a:r>
          </a:p>
          <a:p>
            <a:r>
              <a:rPr lang="en-US" dirty="0"/>
              <a:t>Technological safety: Jigsaw units: “Relationships” (online grooming, smart safety rules Y5 and Y6) “Healthy Me” (keeping safe on and offline Y3)</a:t>
            </a:r>
          </a:p>
        </p:txBody>
      </p:sp>
    </p:spTree>
    <p:extLst>
      <p:ext uri="{BB962C8B-B14F-4D97-AF65-F5344CB8AC3E}">
        <p14:creationId xmlns:p14="http://schemas.microsoft.com/office/powerpoint/2010/main" val="2179210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OTHER ELEMENTS OF PSHE – </a:t>
            </a:r>
            <a:br>
              <a:rPr lang="en-US" b="1" dirty="0"/>
            </a:br>
            <a:r>
              <a:rPr lang="en-US" b="1" dirty="0"/>
              <a:t>Other Miscellaneous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5832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Readiness for the next stage in education (PSHE transition unit within Jigsaw, Year 6), meetings with and visits from secondary school teachers, transition days</a:t>
            </a:r>
          </a:p>
          <a:p>
            <a:r>
              <a:rPr lang="en-US" dirty="0"/>
              <a:t>Celebrations of attendance and punctuality</a:t>
            </a:r>
          </a:p>
          <a:p>
            <a:r>
              <a:rPr lang="en-US" dirty="0"/>
              <a:t>Effective pastoral support (x7 DSLs, Attendance and Pastoral Leader, Tas specific to pastoral needs)</a:t>
            </a:r>
          </a:p>
          <a:p>
            <a:r>
              <a:rPr lang="en-US" dirty="0"/>
              <a:t>Varieties within the curriculum so that all pupils, including those with SEND, have access to an engaging curriculum (e.g. Maths4Life)</a:t>
            </a:r>
          </a:p>
          <a:p>
            <a:r>
              <a:rPr lang="en-US" dirty="0"/>
              <a:t>Residential (Y6)</a:t>
            </a:r>
          </a:p>
          <a:p>
            <a:r>
              <a:rPr lang="en-US" dirty="0"/>
              <a:t>After school provision is free for many</a:t>
            </a:r>
          </a:p>
          <a:p>
            <a:r>
              <a:rPr lang="en-US" dirty="0"/>
              <a:t>Extra curricular clubs</a:t>
            </a:r>
          </a:p>
        </p:txBody>
      </p:sp>
    </p:spTree>
    <p:extLst>
      <p:ext uri="{BB962C8B-B14F-4D97-AF65-F5344CB8AC3E}">
        <p14:creationId xmlns:p14="http://schemas.microsoft.com/office/powerpoint/2010/main" val="1772854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2173"/>
            <a:ext cx="10515600" cy="485479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Leadership groups e.g. community</a:t>
            </a:r>
          </a:p>
          <a:p>
            <a:r>
              <a:rPr lang="en-US" dirty="0"/>
              <a:t>Courageous advocacy</a:t>
            </a:r>
          </a:p>
          <a:p>
            <a:r>
              <a:rPr lang="en-US" dirty="0"/>
              <a:t>Reading lessons</a:t>
            </a:r>
          </a:p>
          <a:p>
            <a:r>
              <a:rPr lang="en-US" dirty="0"/>
              <a:t>Curriculum inspirations</a:t>
            </a:r>
          </a:p>
          <a:p>
            <a:r>
              <a:rPr lang="en-US" dirty="0"/>
              <a:t>Collective worship</a:t>
            </a:r>
          </a:p>
          <a:p>
            <a:r>
              <a:rPr lang="en-US" dirty="0"/>
              <a:t>PSHE curriculum: Jigsaw “Relationships” (Summer 1 unit, all years), “Dreams and Goals” (Summer 2 unit, all years) </a:t>
            </a:r>
          </a:p>
          <a:p>
            <a:r>
              <a:rPr lang="en-US" dirty="0"/>
              <a:t>Oracy</a:t>
            </a:r>
          </a:p>
          <a:p>
            <a:r>
              <a:rPr lang="en-US" dirty="0"/>
              <a:t>Presence in the community – charity work, local trips (e.g. mosque)</a:t>
            </a:r>
          </a:p>
          <a:p>
            <a:r>
              <a:rPr lang="en-US" dirty="0"/>
              <a:t>Students from NWHC come in and talk to parents</a:t>
            </a:r>
          </a:p>
          <a:p>
            <a:r>
              <a:rPr lang="en-US" dirty="0"/>
              <a:t>Curriculum workshops for parents – support videos sent out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1C465CD4-CA9F-7D8C-DE35-7535C054C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528" y="2345163"/>
            <a:ext cx="4138999" cy="82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8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8320982" cy="1325563"/>
          </a:xfrm>
        </p:spPr>
        <p:txBody>
          <a:bodyPr/>
          <a:lstStyle/>
          <a:p>
            <a:r>
              <a:rPr lang="en-US" b="1" dirty="0"/>
              <a:t>DEVELOPMENT OF CHARACTER – </a:t>
            </a:r>
            <a:br>
              <a:rPr lang="en-US" b="1" dirty="0"/>
            </a:br>
            <a:r>
              <a:rPr lang="en-US" b="1" dirty="0"/>
              <a:t>Confidence and Resilience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Our vision and cultures</a:t>
            </a:r>
          </a:p>
          <a:p>
            <a:r>
              <a:rPr lang="en-US" dirty="0"/>
              <a:t>Role models in school</a:t>
            </a:r>
          </a:p>
          <a:p>
            <a:r>
              <a:rPr lang="en-US" dirty="0"/>
              <a:t>Science curriculum</a:t>
            </a:r>
          </a:p>
          <a:p>
            <a:r>
              <a:rPr lang="en-US" dirty="0"/>
              <a:t>Learning and taking inspiration from the Greats</a:t>
            </a:r>
          </a:p>
          <a:p>
            <a:r>
              <a:rPr lang="en-US" dirty="0"/>
              <a:t>Curriculum inspirations</a:t>
            </a:r>
          </a:p>
          <a:p>
            <a:r>
              <a:rPr lang="en-US" dirty="0"/>
              <a:t>History and Geography curriculum: “</a:t>
            </a:r>
            <a:r>
              <a:rPr lang="en-US" dirty="0" err="1"/>
              <a:t>Botheredness</a:t>
            </a:r>
            <a:r>
              <a:rPr lang="en-US" dirty="0"/>
              <a:t>” (“Let’s say…” getting children invested and becoming independent learners)</a:t>
            </a:r>
          </a:p>
          <a:p>
            <a:r>
              <a:rPr lang="en-US" dirty="0"/>
              <a:t>Charity work – donations to food bank, providing food hampers at Christmas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4EB2D3-B462-E7B8-8A5F-1E351F324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9950" y="546100"/>
            <a:ext cx="3180071" cy="191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232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Wider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02974"/>
            <a:ext cx="10515600" cy="458990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Range of clubs (sport, chess, choir, team building)</a:t>
            </a:r>
          </a:p>
          <a:p>
            <a:r>
              <a:rPr lang="en-US" dirty="0"/>
              <a:t>Musical performances (choir)</a:t>
            </a:r>
          </a:p>
          <a:p>
            <a:r>
              <a:rPr lang="en-US" dirty="0"/>
              <a:t>MAT sports</a:t>
            </a:r>
          </a:p>
          <a:p>
            <a:r>
              <a:rPr lang="en-US" dirty="0"/>
              <a:t>Junior PCSO</a:t>
            </a:r>
          </a:p>
          <a:p>
            <a:r>
              <a:rPr lang="en-US" dirty="0"/>
              <a:t>Additional music lessons (peripatetic)</a:t>
            </a:r>
          </a:p>
          <a:p>
            <a:r>
              <a:rPr lang="en-US" dirty="0"/>
              <a:t>Residential (Year 6)</a:t>
            </a:r>
          </a:p>
          <a:p>
            <a:r>
              <a:rPr lang="en-US" dirty="0"/>
              <a:t>Trips and visitors</a:t>
            </a:r>
          </a:p>
          <a:p>
            <a:r>
              <a:rPr lang="en-US" dirty="0"/>
              <a:t>Librarians</a:t>
            </a:r>
          </a:p>
          <a:p>
            <a:r>
              <a:rPr lang="en-US" dirty="0"/>
              <a:t>Ambassadors</a:t>
            </a:r>
          </a:p>
          <a:p>
            <a:r>
              <a:rPr lang="en-US" dirty="0"/>
              <a:t>Leadership groups (see Economic Understanding)</a:t>
            </a:r>
          </a:p>
        </p:txBody>
      </p:sp>
    </p:spTree>
    <p:extLst>
      <p:ext uri="{BB962C8B-B14F-4D97-AF65-F5344CB8AC3E}">
        <p14:creationId xmlns:p14="http://schemas.microsoft.com/office/powerpoint/2010/main" val="3463305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321" y="230380"/>
            <a:ext cx="3585518" cy="1085207"/>
          </a:xfrm>
        </p:spPr>
        <p:txBody>
          <a:bodyPr/>
          <a:lstStyle/>
          <a:p>
            <a:r>
              <a:rPr lang="en-US" b="1" dirty="0"/>
              <a:t>British Values</a:t>
            </a:r>
          </a:p>
        </p:txBody>
      </p:sp>
      <p:pic>
        <p:nvPicPr>
          <p:cNvPr id="7" name="Picture 6" descr="A close-up of words&#10;&#10;Description automatically generated">
            <a:extLst>
              <a:ext uri="{FF2B5EF4-FFF2-40B4-BE49-F238E27FC236}">
                <a16:creationId xmlns:a16="http://schemas.microsoft.com/office/drawing/2014/main" id="{D3717040-5351-12ED-D9CE-3087FD35D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0410" y="64488"/>
            <a:ext cx="2632176" cy="1736041"/>
          </a:xfrm>
          <a:prstGeom prst="rect">
            <a:avLst/>
          </a:prstGeom>
        </p:spPr>
      </p:pic>
      <p:pic>
        <p:nvPicPr>
          <p:cNvPr id="9" name="Picture 8" descr="A colorful chart with text&#10;&#10;Description automatically generated">
            <a:extLst>
              <a:ext uri="{FF2B5EF4-FFF2-40B4-BE49-F238E27FC236}">
                <a16:creationId xmlns:a16="http://schemas.microsoft.com/office/drawing/2014/main" id="{59184996-1EBD-3B12-3880-A5C2B1C2E8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14" y="1066601"/>
            <a:ext cx="4454993" cy="2888867"/>
          </a:xfrm>
          <a:prstGeom prst="rect">
            <a:avLst/>
          </a:prstGeom>
        </p:spPr>
      </p:pic>
      <p:pic>
        <p:nvPicPr>
          <p:cNvPr id="11" name="Picture 10" descr="A table of text on a table&#10;&#10;Description automatically generated with medium confidence">
            <a:extLst>
              <a:ext uri="{FF2B5EF4-FFF2-40B4-BE49-F238E27FC236}">
                <a16:creationId xmlns:a16="http://schemas.microsoft.com/office/drawing/2014/main" id="{E4D43502-9912-271E-596F-B15AE0974E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14" y="3955468"/>
            <a:ext cx="4401295" cy="2043845"/>
          </a:xfrm>
          <a:prstGeom prst="rect">
            <a:avLst/>
          </a:prstGeom>
        </p:spPr>
      </p:pic>
      <p:pic>
        <p:nvPicPr>
          <p:cNvPr id="13" name="Picture 12" descr="A chart of a timeline&#10;&#10;Description automatically generated with medium confidence">
            <a:extLst>
              <a:ext uri="{FF2B5EF4-FFF2-40B4-BE49-F238E27FC236}">
                <a16:creationId xmlns:a16="http://schemas.microsoft.com/office/drawing/2014/main" id="{41C505D6-1569-5B3E-0C57-432B13DBB3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88" t="224" r="1787" b="16160"/>
          <a:stretch/>
        </p:blipFill>
        <p:spPr>
          <a:xfrm>
            <a:off x="4633595" y="64488"/>
            <a:ext cx="4454994" cy="2430332"/>
          </a:xfrm>
          <a:prstGeom prst="rect">
            <a:avLst/>
          </a:prstGeom>
        </p:spPr>
      </p:pic>
      <p:pic>
        <p:nvPicPr>
          <p:cNvPr id="15" name="Picture 14" descr="A table of informational tasks&#10;&#10;Description automatically generated with medium confidence">
            <a:extLst>
              <a:ext uri="{FF2B5EF4-FFF2-40B4-BE49-F238E27FC236}">
                <a16:creationId xmlns:a16="http://schemas.microsoft.com/office/drawing/2014/main" id="{8674DE1C-7531-02B7-4E9A-561BD9E9450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74" r="1205" b="2101"/>
          <a:stretch/>
        </p:blipFill>
        <p:spPr>
          <a:xfrm>
            <a:off x="4633595" y="2511034"/>
            <a:ext cx="4454993" cy="3028517"/>
          </a:xfrm>
          <a:prstGeom prst="rect">
            <a:avLst/>
          </a:prstGeom>
        </p:spPr>
      </p:pic>
      <p:pic>
        <p:nvPicPr>
          <p:cNvPr id="17" name="Picture 16" descr="A close-up of a chart&#10;&#10;Description automatically generated">
            <a:extLst>
              <a:ext uri="{FF2B5EF4-FFF2-40B4-BE49-F238E27FC236}">
                <a16:creationId xmlns:a16="http://schemas.microsoft.com/office/drawing/2014/main" id="{C930B345-A510-E182-02E4-63212DDFA13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81" t="3853" r="1" b="7524"/>
          <a:stretch/>
        </p:blipFill>
        <p:spPr>
          <a:xfrm>
            <a:off x="4633594" y="5555765"/>
            <a:ext cx="4454994" cy="92892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3ED9F49-093F-71DB-A6E9-8F532F33C552}"/>
              </a:ext>
            </a:extLst>
          </p:cNvPr>
          <p:cNvSpPr txBox="1"/>
          <p:nvPr/>
        </p:nvSpPr>
        <p:spPr>
          <a:xfrm>
            <a:off x="9470410" y="2455631"/>
            <a:ext cx="2478574" cy="313932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Displayed in classrooms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Taught explicitly in lessons where relevant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Added to topic displays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Annotated on planning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 display in school (wraps)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42AF5B-94F6-4C10-AE4E-B8B05E5703EC}"/>
              </a:ext>
            </a:extLst>
          </p:cNvPr>
          <p:cNvSpPr txBox="1"/>
          <p:nvPr/>
        </p:nvSpPr>
        <p:spPr>
          <a:xfrm>
            <a:off x="264405" y="6290631"/>
            <a:ext cx="4142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*See British Values policy</a:t>
            </a:r>
          </a:p>
        </p:txBody>
      </p:sp>
    </p:spTree>
    <p:extLst>
      <p:ext uri="{BB962C8B-B14F-4D97-AF65-F5344CB8AC3E}">
        <p14:creationId xmlns:p14="http://schemas.microsoft.com/office/powerpoint/2010/main" val="3765522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Protected characteristics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86C31C1-930B-FC75-4683-8929B9C9F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Access to everything school has offer regardless of: gender, gender reassignment, race, </a:t>
            </a:r>
            <a:r>
              <a:rPr lang="en-US" dirty="0" err="1"/>
              <a:t>colour</a:t>
            </a:r>
            <a:r>
              <a:rPr lang="en-US" dirty="0"/>
              <a:t>, age, creed, disability.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i="1" dirty="0"/>
              <a:t>See </a:t>
            </a:r>
            <a:r>
              <a:rPr lang="en-US" b="1" i="1" dirty="0" err="1"/>
              <a:t>behaviour</a:t>
            </a:r>
            <a:r>
              <a:rPr lang="en-US" b="1" i="1" dirty="0"/>
              <a:t> policy, antibullying policy, equality and diversity policy, SEND policy</a:t>
            </a:r>
          </a:p>
        </p:txBody>
      </p:sp>
    </p:spTree>
    <p:extLst>
      <p:ext uri="{BB962C8B-B14F-4D97-AF65-F5344CB8AC3E}">
        <p14:creationId xmlns:p14="http://schemas.microsoft.com/office/powerpoint/2010/main" val="3326359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Inclusion and Equality of Opportunity</a:t>
            </a:r>
          </a:p>
        </p:txBody>
      </p:sp>
      <p:pic>
        <p:nvPicPr>
          <p:cNvPr id="5" name="Picture 4" descr="A screenshot of a table&#10;&#10;AI-generated content may be incorrect.">
            <a:extLst>
              <a:ext uri="{FF2B5EF4-FFF2-40B4-BE49-F238E27FC236}">
                <a16:creationId xmlns:a16="http://schemas.microsoft.com/office/drawing/2014/main" id="{BEDA9CE1-10B4-4F8D-2662-C38DF7320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396" y="1525345"/>
            <a:ext cx="3362423" cy="4967530"/>
          </a:xfrm>
          <a:prstGeom prst="rect">
            <a:avLst/>
          </a:prstGeom>
        </p:spPr>
      </p:pic>
      <p:pic>
        <p:nvPicPr>
          <p:cNvPr id="8" name="Picture 7" descr="A screenshot of a report&#10;&#10;AI-generated content may be incorrect.">
            <a:extLst>
              <a:ext uri="{FF2B5EF4-FFF2-40B4-BE49-F238E27FC236}">
                <a16:creationId xmlns:a16="http://schemas.microsoft.com/office/drawing/2014/main" id="{FF8664DB-6AFA-EDAC-65C2-510040B80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2522" y="1525345"/>
            <a:ext cx="4051352" cy="4967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88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CIEAG (Careers Information, Education, Advice and Guidance)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4014"/>
            <a:ext cx="10515600" cy="2690648"/>
          </a:xfrm>
        </p:spPr>
        <p:txBody>
          <a:bodyPr>
            <a:normAutofit/>
          </a:bodyPr>
          <a:lstStyle/>
          <a:p>
            <a:r>
              <a:rPr lang="en-US" dirty="0"/>
              <a:t>GOAL – see “Wider Safety”</a:t>
            </a:r>
          </a:p>
          <a:p>
            <a:r>
              <a:rPr lang="en-US" dirty="0"/>
              <a:t>Enterprise week</a:t>
            </a:r>
          </a:p>
          <a:p>
            <a:r>
              <a:rPr lang="en-US" dirty="0"/>
              <a:t>Computing curriculum: Careers and Aspirations (Summer 2, all years)</a:t>
            </a:r>
          </a:p>
          <a:p>
            <a:r>
              <a:rPr lang="en-US" dirty="0"/>
              <a:t>PSHE Jigsaw curriculum “Dreams and Goals” (all years)</a:t>
            </a:r>
          </a:p>
        </p:txBody>
      </p:sp>
    </p:spTree>
    <p:extLst>
      <p:ext uri="{BB962C8B-B14F-4D97-AF65-F5344CB8AC3E}">
        <p14:creationId xmlns:p14="http://schemas.microsoft.com/office/powerpoint/2010/main" val="251062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84401-1003-50FB-4309-0CFF823F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692" y="365125"/>
            <a:ext cx="10911016" cy="1325563"/>
          </a:xfrm>
        </p:spPr>
        <p:txBody>
          <a:bodyPr/>
          <a:lstStyle/>
          <a:p>
            <a:r>
              <a:rPr lang="en-US" b="1" dirty="0"/>
              <a:t>Spiritual, Moral, Social and Cultural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BC544-6CFE-C024-DF38-5198E4E96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692" y="2141537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R.E curriculum</a:t>
            </a:r>
          </a:p>
          <a:p>
            <a:r>
              <a:rPr lang="en-US" dirty="0"/>
              <a:t>Empathy: “Let’s say…” curriculum in Humanities (moral stance)</a:t>
            </a:r>
          </a:p>
          <a:p>
            <a:r>
              <a:rPr lang="en-US" dirty="0"/>
              <a:t>Cultures e.g.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Inspirations</a:t>
            </a:r>
          </a:p>
          <a:p>
            <a:r>
              <a:rPr lang="en-US" dirty="0"/>
              <a:t>Trips and visitors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78B44C-BCBF-7EC9-6613-FE5B8CDCB8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7530" y="3123729"/>
            <a:ext cx="2147827" cy="169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52182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E2A2D58-51D6-4ECB-BB07-9CFB497D776D}"/>
</file>

<file path=customXml/itemProps2.xml><?xml version="1.0" encoding="utf-8"?>
<ds:datastoreItem xmlns:ds="http://schemas.openxmlformats.org/officeDocument/2006/customXml" ds:itemID="{81ED4C36-56AC-4F84-B4AD-BED46A73AE91}"/>
</file>

<file path=customXml/itemProps3.xml><?xml version="1.0" encoding="utf-8"?>
<ds:datastoreItem xmlns:ds="http://schemas.openxmlformats.org/officeDocument/2006/customXml" ds:itemID="{56AFE371-D5CE-4CA0-8902-E618EBE84769}"/>
</file>

<file path=docProps/app.xml><?xml version="1.0" encoding="utf-8"?>
<Properties xmlns="http://schemas.openxmlformats.org/officeDocument/2006/extended-properties" xmlns:vt="http://schemas.openxmlformats.org/officeDocument/2006/docPropsVTypes">
  <TotalTime>1415</TotalTime>
  <Words>1155</Words>
  <Application>Microsoft Macintosh PowerPoint</Application>
  <PresentationFormat>Widescreen</PresentationFormat>
  <Paragraphs>135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PERSONAL DEVELOPMENT</vt:lpstr>
      <vt:lpstr>Relationships Education</vt:lpstr>
      <vt:lpstr>Sex Education</vt:lpstr>
      <vt:lpstr>Physical Health</vt:lpstr>
      <vt:lpstr>Mental Well-being</vt:lpstr>
      <vt:lpstr>OTHER ELEMENTS OF PSHE – Wider Safety</vt:lpstr>
      <vt:lpstr>OTHER ELEMENTS OF PSHE –  Economic Understanding</vt:lpstr>
      <vt:lpstr>OTHER ELEMENTS OF PSHE –  Understanding of Technology and Media</vt:lpstr>
      <vt:lpstr>OTHER ELEMENTS OF PSHE –  Other Miscellaneous Elements</vt:lpstr>
      <vt:lpstr>CITIZENSHIP</vt:lpstr>
      <vt:lpstr>DEVELOPMENT OF CHARACTER –  Confidence and Resilience</vt:lpstr>
      <vt:lpstr>Wider Opportunities</vt:lpstr>
      <vt:lpstr>British Values</vt:lpstr>
      <vt:lpstr>Protected characteristics</vt:lpstr>
      <vt:lpstr>Inclusion and Equality of Opportunity</vt:lpstr>
      <vt:lpstr>CIEAG (Careers Information, Education, Advice and Guidance)</vt:lpstr>
      <vt:lpstr>Spiritual, Moral, Social and Cultural Development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DEVELOPMENT</dc:title>
  <dc:creator>Elaine Thornett</dc:creator>
  <cp:lastModifiedBy>Elaine Thornett</cp:lastModifiedBy>
  <cp:revision>2</cp:revision>
  <cp:lastPrinted>2025-10-03T09:44:16Z</cp:lastPrinted>
  <dcterms:created xsi:type="dcterms:W3CDTF">2024-01-22T16:11:34Z</dcterms:created>
  <dcterms:modified xsi:type="dcterms:W3CDTF">2025-12-01T11:26:47Z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</Properties>
</file>