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66" r:id="rId6"/>
    <p:sldId id="268" r:id="rId7"/>
    <p:sldId id="269" r:id="rId8"/>
    <p:sldId id="270"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6BDC"/>
    <a:srgbClr val="99FFCC"/>
    <a:srgbClr val="FFFFCC"/>
    <a:srgbClr val="FF9999"/>
    <a:srgbClr val="FFCCFF"/>
    <a:srgbClr val="76C8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E6222B-CA3D-7544-493E-DC595FDCF11E}" v="34" dt="2024-06-24T14:29:09.6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53" autoAdjust="0"/>
    <p:restoredTop sz="94660"/>
  </p:normalViewPr>
  <p:slideViewPr>
    <p:cSldViewPr snapToGrid="0">
      <p:cViewPr>
        <p:scale>
          <a:sx n="276" d="100"/>
          <a:sy n="276" d="100"/>
        </p:scale>
        <p:origin x="132" y="-78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Thornett - Queens" userId="S::elaine.thornett@queens.covmat.org::13b6e392-e364-4646-9665-4f6fc7d86371" providerId="AD" clId="Web-{C2E6222B-CA3D-7544-493E-DC595FDCF11E}"/>
    <pc:docChg chg="addSld delSld modSld">
      <pc:chgData name="Elaine Thornett - Queens" userId="S::elaine.thornett@queens.covmat.org::13b6e392-e364-4646-9665-4f6fc7d86371" providerId="AD" clId="Web-{C2E6222B-CA3D-7544-493E-DC595FDCF11E}" dt="2024-06-24T14:29:09.666" v="16"/>
      <pc:docMkLst>
        <pc:docMk/>
      </pc:docMkLst>
      <pc:sldChg chg="modSp">
        <pc:chgData name="Elaine Thornett - Queens" userId="S::elaine.thornett@queens.covmat.org::13b6e392-e364-4646-9665-4f6fc7d86371" providerId="AD" clId="Web-{C2E6222B-CA3D-7544-493E-DC595FDCF11E}" dt="2024-06-24T14:27:07.225" v="14"/>
        <pc:sldMkLst>
          <pc:docMk/>
          <pc:sldMk cId="2251880946" sldId="269"/>
        </pc:sldMkLst>
        <pc:spChg chg="mod">
          <ac:chgData name="Elaine Thornett - Queens" userId="S::elaine.thornett@queens.covmat.org::13b6e392-e364-4646-9665-4f6fc7d86371" providerId="AD" clId="Web-{C2E6222B-CA3D-7544-493E-DC595FDCF11E}" dt="2024-06-24T14:26:43.380" v="10" actId="20577"/>
          <ac:spMkLst>
            <pc:docMk/>
            <pc:sldMk cId="2251880946" sldId="269"/>
            <ac:spMk id="7" creationId="{00000000-0000-0000-0000-000000000000}"/>
          </ac:spMkLst>
        </pc:spChg>
        <pc:graphicFrameChg chg="mod modGraphic">
          <ac:chgData name="Elaine Thornett - Queens" userId="S::elaine.thornett@queens.covmat.org::13b6e392-e364-4646-9665-4f6fc7d86371" providerId="AD" clId="Web-{C2E6222B-CA3D-7544-493E-DC595FDCF11E}" dt="2024-06-24T14:26:53.287" v="12"/>
          <ac:graphicFrameMkLst>
            <pc:docMk/>
            <pc:sldMk cId="2251880946" sldId="269"/>
            <ac:graphicFrameMk id="3" creationId="{00000000-0000-0000-0000-000000000000}"/>
          </ac:graphicFrameMkLst>
        </pc:graphicFrameChg>
        <pc:graphicFrameChg chg="mod modGraphic">
          <ac:chgData name="Elaine Thornett - Queens" userId="S::elaine.thornett@queens.covmat.org::13b6e392-e364-4646-9665-4f6fc7d86371" providerId="AD" clId="Web-{C2E6222B-CA3D-7544-493E-DC595FDCF11E}" dt="2024-06-24T14:27:07.225" v="14"/>
          <ac:graphicFrameMkLst>
            <pc:docMk/>
            <pc:sldMk cId="2251880946" sldId="269"/>
            <ac:graphicFrameMk id="25" creationId="{00000000-0000-0000-0000-000000000000}"/>
          </ac:graphicFrameMkLst>
        </pc:graphicFrameChg>
      </pc:sldChg>
      <pc:sldChg chg="del">
        <pc:chgData name="Elaine Thornett - Queens" userId="S::elaine.thornett@queens.covmat.org::13b6e392-e364-4646-9665-4f6fc7d86371" providerId="AD" clId="Web-{C2E6222B-CA3D-7544-493E-DC595FDCF11E}" dt="2024-06-24T14:28:35.321" v="15"/>
        <pc:sldMkLst>
          <pc:docMk/>
          <pc:sldMk cId="3800019760" sldId="270"/>
        </pc:sldMkLst>
      </pc:sldChg>
      <pc:sldChg chg="add">
        <pc:chgData name="Elaine Thornett - Queens" userId="S::elaine.thornett@queens.covmat.org::13b6e392-e364-4646-9665-4f6fc7d86371" providerId="AD" clId="Web-{C2E6222B-CA3D-7544-493E-DC595FDCF11E}" dt="2024-06-24T14:29:09.666" v="16"/>
        <pc:sldMkLst>
          <pc:docMk/>
          <pc:sldMk cId="3991181710" sldId="270"/>
        </pc:sldMkLst>
      </pc:sldChg>
    </pc:docChg>
  </pc:docChgLst>
  <pc:docChgLst>
    <pc:chgData name="Elaine Thornett - Queens" userId="S::elaine.thornett@queens.covmat.org::13b6e392-e364-4646-9665-4f6fc7d86371" providerId="AD" clId="Web-{0DEA205B-8EF8-3331-6213-D14B07606CD5}"/>
    <pc:docChg chg="modSld">
      <pc:chgData name="Elaine Thornett - Queens" userId="S::elaine.thornett@queens.covmat.org::13b6e392-e364-4646-9665-4f6fc7d86371" providerId="AD" clId="Web-{0DEA205B-8EF8-3331-6213-D14B07606CD5}" dt="2024-03-19T10:14:54.341" v="29" actId="20577"/>
      <pc:docMkLst>
        <pc:docMk/>
      </pc:docMkLst>
      <pc:sldChg chg="modSp">
        <pc:chgData name="Elaine Thornett - Queens" userId="S::elaine.thornett@queens.covmat.org::13b6e392-e364-4646-9665-4f6fc7d86371" providerId="AD" clId="Web-{0DEA205B-8EF8-3331-6213-D14B07606CD5}" dt="2024-03-19T10:14:39.872" v="15" actId="20577"/>
        <pc:sldMkLst>
          <pc:docMk/>
          <pc:sldMk cId="2251880946" sldId="269"/>
        </pc:sldMkLst>
        <pc:spChg chg="mod">
          <ac:chgData name="Elaine Thornett - Queens" userId="S::elaine.thornett@queens.covmat.org::13b6e392-e364-4646-9665-4f6fc7d86371" providerId="AD" clId="Web-{0DEA205B-8EF8-3331-6213-D14B07606CD5}" dt="2024-03-19T10:14:39.872" v="15" actId="20577"/>
          <ac:spMkLst>
            <pc:docMk/>
            <pc:sldMk cId="2251880946" sldId="269"/>
            <ac:spMk id="7" creationId="{00000000-0000-0000-0000-000000000000}"/>
          </ac:spMkLst>
        </pc:spChg>
      </pc:sldChg>
      <pc:sldChg chg="modSp">
        <pc:chgData name="Elaine Thornett - Queens" userId="S::elaine.thornett@queens.covmat.org::13b6e392-e364-4646-9665-4f6fc7d86371" providerId="AD" clId="Web-{0DEA205B-8EF8-3331-6213-D14B07606CD5}" dt="2024-03-19T10:14:54.341" v="29" actId="20577"/>
        <pc:sldMkLst>
          <pc:docMk/>
          <pc:sldMk cId="3800019760" sldId="270"/>
        </pc:sldMkLst>
        <pc:spChg chg="mod">
          <ac:chgData name="Elaine Thornett - Queens" userId="S::elaine.thornett@queens.covmat.org::13b6e392-e364-4646-9665-4f6fc7d86371" providerId="AD" clId="Web-{0DEA205B-8EF8-3331-6213-D14B07606CD5}" dt="2024-03-19T10:14:54.341" v="29" actId="20577"/>
          <ac:spMkLst>
            <pc:docMk/>
            <pc:sldMk cId="3800019760" sldId="270"/>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711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3715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62540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889A0B-D4B1-438F-822F-1CA30B47072D}"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62803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889A0B-D4B1-438F-822F-1CA30B47072D}" type="datetimeFigureOut">
              <a:rPr lang="en-US" smtClean="0"/>
              <a:t>6/24/2024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09093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889A0B-D4B1-438F-822F-1CA30B47072D}" type="datetimeFigureOut">
              <a:rPr lang="en-US" smtClean="0"/>
              <a:t>6/24/2024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49577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89A0B-D4B1-438F-822F-1CA30B47072D}" type="datetimeFigureOut">
              <a:rPr lang="en-US" smtClean="0"/>
              <a:t>6/24/2024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190769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10876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35891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2355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5970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8889A0B-D4B1-438F-822F-1CA30B47072D}" type="datetimeFigureOut">
              <a:rPr lang="en-US" smtClean="0"/>
              <a:t>6/24/2024</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5C131BB-5C9D-4CDD-BF24-8A7B371599B9}" type="slidenum">
              <a:rPr lang="en-US" smtClean="0"/>
              <a:t>‹#›</a:t>
            </a:fld>
            <a:endParaRPr lang="en-US"/>
          </a:p>
        </p:txBody>
      </p:sp>
    </p:spTree>
    <p:extLst>
      <p:ext uri="{BB962C8B-B14F-4D97-AF65-F5344CB8AC3E}">
        <p14:creationId xmlns:p14="http://schemas.microsoft.com/office/powerpoint/2010/main" val="11091612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28.jpeg"/><Relationship Id="rId2" Type="http://schemas.openxmlformats.org/officeDocument/2006/relationships/image" Target="../media/image13.png"/><Relationship Id="rId16"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jpeg"/><Relationship Id="rId5" Type="http://schemas.openxmlformats.org/officeDocument/2006/relationships/image" Target="../media/image16.png"/><Relationship Id="rId15" Type="http://schemas.openxmlformats.org/officeDocument/2006/relationships/image" Target="../media/image26.jpe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jpeg"/><Relationship Id="rId1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1B35-3025-6E98-8DB9-76A93A32BD8F}"/>
              </a:ext>
            </a:extLst>
          </p:cNvPr>
          <p:cNvSpPr>
            <a:spLocks noGrp="1"/>
          </p:cNvSpPr>
          <p:nvPr>
            <p:ph type="ctrTitle"/>
          </p:nvPr>
        </p:nvSpPr>
        <p:spPr>
          <a:xfrm>
            <a:off x="514350" y="1621191"/>
            <a:ext cx="5829300" cy="894865"/>
          </a:xfrm>
        </p:spPr>
        <p:txBody>
          <a:bodyPr/>
          <a:lstStyle/>
          <a:p>
            <a:r>
              <a:rPr lang="en-GB" dirty="0"/>
              <a:t>Instructions</a:t>
            </a:r>
          </a:p>
        </p:txBody>
      </p:sp>
      <p:sp>
        <p:nvSpPr>
          <p:cNvPr id="3" name="Subtitle 2">
            <a:extLst>
              <a:ext uri="{FF2B5EF4-FFF2-40B4-BE49-F238E27FC236}">
                <a16:creationId xmlns:a16="http://schemas.microsoft.com/office/drawing/2014/main" id="{D68A152E-F7DA-7681-3C38-C1EBFC31B8F3}"/>
              </a:ext>
            </a:extLst>
          </p:cNvPr>
          <p:cNvSpPr>
            <a:spLocks noGrp="1"/>
          </p:cNvSpPr>
          <p:nvPr>
            <p:ph type="subTitle" idx="1"/>
          </p:nvPr>
        </p:nvSpPr>
        <p:spPr>
          <a:xfrm>
            <a:off x="857250" y="2561344"/>
            <a:ext cx="5143500" cy="3565718"/>
          </a:xfrm>
        </p:spPr>
        <p:txBody>
          <a:bodyPr>
            <a:normAutofit fontScale="92500" lnSpcReduction="10000"/>
          </a:bodyPr>
          <a:lstStyle/>
          <a:p>
            <a:pPr algn="l"/>
            <a:r>
              <a:rPr lang="en-GB" sz="2400" dirty="0"/>
              <a:t>The first row of words are from previous topics or in the case of year 3, from Key stage 1. This should enable all children to colour some of their grid in green.</a:t>
            </a:r>
          </a:p>
          <a:p>
            <a:pPr algn="l"/>
            <a:r>
              <a:rPr lang="en-GB" sz="2400" dirty="0"/>
              <a:t>The middle row (and one or two of bottom row) are the new words for this topic</a:t>
            </a:r>
          </a:p>
          <a:p>
            <a:pPr algn="l"/>
            <a:r>
              <a:rPr lang="en-GB" sz="2400" dirty="0"/>
              <a:t>The remaining 3 or 4 words might only be picked up by GDS pupils. Ensure that anybody colouring these green proves that they can use the words by writing it in the Vocabulary in Action section.</a:t>
            </a:r>
          </a:p>
          <a:p>
            <a:pPr algn="l"/>
            <a:endParaRPr lang="en-GB" sz="2400" dirty="0"/>
          </a:p>
          <a:p>
            <a:pPr algn="l"/>
            <a:endParaRPr lang="en-GB" sz="2400" dirty="0"/>
          </a:p>
        </p:txBody>
      </p:sp>
    </p:spTree>
    <p:extLst>
      <p:ext uri="{BB962C8B-B14F-4D97-AF65-F5344CB8AC3E}">
        <p14:creationId xmlns:p14="http://schemas.microsoft.com/office/powerpoint/2010/main" val="184967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rtlCol="0">
            <a:spAutoFit/>
          </a:bodyPr>
          <a:lstStyle/>
          <a:p>
            <a:pPr algn="ctr"/>
            <a:r>
              <a:rPr lang="en-US" sz="3200" b="1" dirty="0">
                <a:latin typeface="Gill Sans MT" panose="020B0502020104020203" pitchFamily="34" charset="0"/>
                <a:cs typeface="Times New Roman" panose="02020603050405020304" pitchFamily="18" charset="0"/>
              </a:rPr>
              <a:t>Tomb Raiders</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680746953"/>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Artefacts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Archaeologist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Treasure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Pyramid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Farming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BC (BCE)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Tomb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Belief</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Primary 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Pharaoh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Sarcophagus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Hieroglyph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5" name="Table 44"/>
          <p:cNvGraphicFramePr>
            <a:graphicFrameLocks noGrp="1"/>
          </p:cNvGraphicFramePr>
          <p:nvPr>
            <p:extLst>
              <p:ext uri="{D42A27DB-BD31-4B8C-83A1-F6EECF244321}">
                <p14:modId xmlns:p14="http://schemas.microsoft.com/office/powerpoint/2010/main" val="2128328513"/>
              </p:ext>
            </p:extLst>
          </p:nvPr>
        </p:nvGraphicFramePr>
        <p:xfrm>
          <a:off x="533612" y="3980651"/>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Artefacts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Archaeologist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Treasure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Pyramid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Farming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BC (BCE)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Tomb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Belief</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Primary 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Pharaoh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Sarcophagus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Hieroglyph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1770996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rtlCol="0">
            <a:spAutoFit/>
          </a:bodyPr>
          <a:lstStyle/>
          <a:p>
            <a:pPr algn="ctr"/>
            <a:r>
              <a:rPr lang="en-US" sz="3200" b="1" dirty="0">
                <a:latin typeface="Gill Sans MT" panose="020B0502020104020203" pitchFamily="34" charset="0"/>
                <a:cs typeface="Times New Roman" panose="02020603050405020304" pitchFamily="18" charset="0"/>
              </a:rPr>
              <a:t>Dragon Slayers</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711372555"/>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Invade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Settle (</a:t>
                      </a:r>
                      <a:r>
                        <a:rPr lang="en-GB" sz="1050" dirty="0" err="1">
                          <a:latin typeface="Gill Sans MT" panose="020B0502020104020203" pitchFamily="34" charset="0"/>
                        </a:rPr>
                        <a:t>ment</a:t>
                      </a:r>
                      <a:r>
                        <a:rPr lang="en-GB" sz="1050" dirty="0">
                          <a:latin typeface="Gill Sans MT" panose="020B0502020104020203"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Kingdom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Christian(</a:t>
                      </a:r>
                      <a:r>
                        <a:rPr lang="en-GB" sz="1050" dirty="0" err="1">
                          <a:latin typeface="Gill Sans MT" panose="020B0502020104020203" pitchFamily="34" charset="0"/>
                        </a:rPr>
                        <a:t>ity</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Pagans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Viking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Anglo-Saxon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 Danelaw</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Monastery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Conversion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Scandinavia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Conflict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Resistance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Partition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Polytheistic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p:cNvGraphicFramePr>
            <a:graphicFrameLocks noGrp="1"/>
          </p:cNvGraphicFramePr>
          <p:nvPr>
            <p:extLst>
              <p:ext uri="{D42A27DB-BD31-4B8C-83A1-F6EECF244321}">
                <p14:modId xmlns:p14="http://schemas.microsoft.com/office/powerpoint/2010/main" val="646196915"/>
              </p:ext>
            </p:extLst>
          </p:nvPr>
        </p:nvGraphicFramePr>
        <p:xfrm>
          <a:off x="533612" y="400139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Invade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Settle (</a:t>
                      </a:r>
                      <a:r>
                        <a:rPr lang="en-GB" sz="1050" dirty="0" err="1">
                          <a:latin typeface="Gill Sans MT" panose="020B0502020104020203" pitchFamily="34" charset="0"/>
                        </a:rPr>
                        <a:t>ment</a:t>
                      </a:r>
                      <a:r>
                        <a:rPr lang="en-GB" sz="1050" dirty="0">
                          <a:latin typeface="Gill Sans MT" panose="020B0502020104020203"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Kingdom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Christian(</a:t>
                      </a:r>
                      <a:r>
                        <a:rPr lang="en-GB" sz="1050" dirty="0" err="1">
                          <a:latin typeface="Gill Sans MT" panose="020B0502020104020203" pitchFamily="34" charset="0"/>
                        </a:rPr>
                        <a:t>ity</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Pagans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Viking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Anglo-Saxon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a:latin typeface="Gill Sans MT" panose="020B0502020104020203" pitchFamily="34" charset="0"/>
                        </a:rPr>
                        <a:t> Danelaw</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Monastery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Conversion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Scandinavia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Conflict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Resistance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Partition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Polytheistic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1541697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America: Is it all Mayan?</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679804755"/>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Invasion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Pyramid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Temple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Worship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Conquest </a:t>
                      </a:r>
                      <a:endParaRPr lang="en-GB" sz="1050">
                        <a:latin typeface="Gill Sans M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Culture</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Maya/ Aztec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Sacrifice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Hierarchy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Colonise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Propaganda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Indig- </a:t>
                      </a:r>
                      <a:endParaRPr lang="en-GB" sz="1050" dirty="0">
                        <a:latin typeface="Gill Sans MT" panose="020B0502020104020203"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err="1">
                          <a:latin typeface="Gill Sans MT" panose="020B0502020104020203" pitchFamily="34" charset="0"/>
                        </a:rPr>
                        <a:t>enous</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Ritual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9635" y="1988581"/>
            <a:ext cx="540865" cy="382367"/>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1445" y="1974585"/>
            <a:ext cx="560662" cy="396363"/>
          </a:xfrm>
          <a:prstGeom prst="rect">
            <a:avLst/>
          </a:prstGeom>
        </p:spPr>
      </p:pic>
      <p:pic>
        <p:nvPicPr>
          <p:cNvPr id="8" name="Picture 7"/>
          <p:cNvPicPr>
            <a:picLocks noChangeAspect="1"/>
          </p:cNvPicPr>
          <p:nvPr/>
        </p:nvPicPr>
        <p:blipFill rotWithShape="1">
          <a:blip r:embed="rId4"/>
          <a:srcRect l="1" r="3743" b="22789"/>
          <a:stretch/>
        </p:blipFill>
        <p:spPr>
          <a:xfrm>
            <a:off x="1317449" y="2370948"/>
            <a:ext cx="409995" cy="437582"/>
          </a:xfrm>
          <a:prstGeom prst="rect">
            <a:avLst/>
          </a:prstGeom>
        </p:spPr>
      </p:pic>
      <p:pic>
        <p:nvPicPr>
          <p:cNvPr id="9" name="Picture 8"/>
          <p:cNvPicPr>
            <a:picLocks noChangeAspect="1"/>
          </p:cNvPicPr>
          <p:nvPr/>
        </p:nvPicPr>
        <p:blipFill>
          <a:blip r:embed="rId5"/>
          <a:stretch>
            <a:fillRect/>
          </a:stretch>
        </p:blipFill>
        <p:spPr>
          <a:xfrm>
            <a:off x="4843445" y="2376444"/>
            <a:ext cx="308662" cy="410694"/>
          </a:xfrm>
          <a:prstGeom prst="rect">
            <a:avLst/>
          </a:prstGeom>
        </p:spPr>
      </p:pic>
      <p:pic>
        <p:nvPicPr>
          <p:cNvPr id="13" name="Picture 12"/>
          <p:cNvPicPr>
            <a:picLocks noChangeAspect="1"/>
          </p:cNvPicPr>
          <p:nvPr/>
        </p:nvPicPr>
        <p:blipFill>
          <a:blip r:embed="rId6"/>
          <a:stretch>
            <a:fillRect/>
          </a:stretch>
        </p:blipFill>
        <p:spPr>
          <a:xfrm>
            <a:off x="3482381" y="2392340"/>
            <a:ext cx="525303" cy="394798"/>
          </a:xfrm>
          <a:prstGeom prst="rect">
            <a:avLst/>
          </a:prstGeom>
        </p:spPr>
      </p:pic>
      <p:pic>
        <p:nvPicPr>
          <p:cNvPr id="14" name="Picture 13"/>
          <p:cNvPicPr>
            <a:picLocks noChangeAspect="1"/>
          </p:cNvPicPr>
          <p:nvPr/>
        </p:nvPicPr>
        <p:blipFill>
          <a:blip r:embed="rId7"/>
          <a:stretch>
            <a:fillRect/>
          </a:stretch>
        </p:blipFill>
        <p:spPr>
          <a:xfrm>
            <a:off x="1417772" y="2787139"/>
            <a:ext cx="309672" cy="412038"/>
          </a:xfrm>
          <a:prstGeom prst="rect">
            <a:avLst/>
          </a:prstGeom>
        </p:spPr>
      </p:pic>
      <p:pic>
        <p:nvPicPr>
          <p:cNvPr id="15" name="Picture 14"/>
          <p:cNvPicPr>
            <a:picLocks noChangeAspect="1"/>
          </p:cNvPicPr>
          <p:nvPr/>
        </p:nvPicPr>
        <p:blipFill>
          <a:blip r:embed="rId8"/>
          <a:stretch>
            <a:fillRect/>
          </a:stretch>
        </p:blipFill>
        <p:spPr>
          <a:xfrm>
            <a:off x="2342593" y="1988581"/>
            <a:ext cx="508762" cy="382367"/>
          </a:xfrm>
          <a:prstGeom prst="rect">
            <a:avLst/>
          </a:prstGeom>
        </p:spPr>
      </p:pic>
      <p:pic>
        <p:nvPicPr>
          <p:cNvPr id="16" name="Picture 15"/>
          <p:cNvPicPr>
            <a:picLocks noChangeAspect="1"/>
          </p:cNvPicPr>
          <p:nvPr/>
        </p:nvPicPr>
        <p:blipFill>
          <a:blip r:embed="rId9"/>
          <a:stretch>
            <a:fillRect/>
          </a:stretch>
        </p:blipFill>
        <p:spPr>
          <a:xfrm>
            <a:off x="2371850" y="2804253"/>
            <a:ext cx="502698" cy="377809"/>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71733" y="2804253"/>
            <a:ext cx="536806" cy="379498"/>
          </a:xfrm>
          <a:prstGeom prst="rect">
            <a:avLst/>
          </a:prstGeom>
        </p:spPr>
      </p:pic>
      <p:pic>
        <p:nvPicPr>
          <p:cNvPr id="18" name="Picture 17"/>
          <p:cNvPicPr>
            <a:picLocks noChangeAspect="1"/>
          </p:cNvPicPr>
          <p:nvPr/>
        </p:nvPicPr>
        <p:blipFill>
          <a:blip r:embed="rId11"/>
          <a:stretch>
            <a:fillRect/>
          </a:stretch>
        </p:blipFill>
        <p:spPr>
          <a:xfrm>
            <a:off x="5585761" y="2370948"/>
            <a:ext cx="862833" cy="416190"/>
          </a:xfrm>
          <a:prstGeom prst="rect">
            <a:avLst/>
          </a:prstGeom>
        </p:spPr>
      </p:pic>
      <p:pic>
        <p:nvPicPr>
          <p:cNvPr id="19" name="Picture 18"/>
          <p:cNvPicPr>
            <a:picLocks noChangeAspect="1"/>
          </p:cNvPicPr>
          <p:nvPr/>
        </p:nvPicPr>
        <p:blipFill>
          <a:blip r:embed="rId12"/>
          <a:stretch>
            <a:fillRect/>
          </a:stretch>
        </p:blipFill>
        <p:spPr>
          <a:xfrm>
            <a:off x="5712989" y="1941137"/>
            <a:ext cx="641483" cy="430920"/>
          </a:xfrm>
          <a:prstGeom prst="rect">
            <a:avLst/>
          </a:prstGeom>
        </p:spPr>
      </p:pic>
      <p:pic>
        <p:nvPicPr>
          <p:cNvPr id="20" name="Picture 19"/>
          <p:cNvPicPr>
            <a:picLocks noChangeAspect="1"/>
          </p:cNvPicPr>
          <p:nvPr/>
        </p:nvPicPr>
        <p:blipFill>
          <a:blip r:embed="rId13"/>
          <a:stretch>
            <a:fillRect/>
          </a:stretch>
        </p:blipFill>
        <p:spPr>
          <a:xfrm>
            <a:off x="5676738" y="2650083"/>
            <a:ext cx="479714" cy="549094"/>
          </a:xfrm>
          <a:prstGeom prst="rect">
            <a:avLst/>
          </a:prstGeom>
        </p:spPr>
      </p:pic>
      <p:graphicFrame>
        <p:nvGraphicFramePr>
          <p:cNvPr id="25" name="Table 24"/>
          <p:cNvGraphicFramePr>
            <a:graphicFrameLocks noGrp="1"/>
          </p:cNvGraphicFramePr>
          <p:nvPr>
            <p:extLst>
              <p:ext uri="{D42A27DB-BD31-4B8C-83A1-F6EECF244321}">
                <p14:modId xmlns:p14="http://schemas.microsoft.com/office/powerpoint/2010/main" val="621683465"/>
              </p:ext>
            </p:extLst>
          </p:nvPr>
        </p:nvGraphicFramePr>
        <p:xfrm>
          <a:off x="564250" y="394700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Invasion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Pyramid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Temple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Worship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Conquest </a:t>
                      </a:r>
                      <a:endParaRPr lang="en-GB" sz="1050">
                        <a:latin typeface="Gill Sans M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Culture</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Maya/ Aztec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Sacrifice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Hierarchy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Colonise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Propaganda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Indig- </a:t>
                      </a:r>
                      <a:endParaRPr lang="en-GB" sz="1050" dirty="0">
                        <a:latin typeface="Gill Sans MT" panose="020B0502020104020203"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err="1">
                          <a:latin typeface="Gill Sans MT" panose="020B0502020104020203" pitchFamily="34" charset="0"/>
                        </a:rPr>
                        <a:t>enous</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Ritual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26" name="Oval 25"/>
          <p:cNvSpPr/>
          <p:nvPr/>
        </p:nvSpPr>
        <p:spPr>
          <a:xfrm>
            <a:off x="688639" y="5712462"/>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49341" y="5712462"/>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91445" y="5708716"/>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9635" y="4385224"/>
            <a:ext cx="540865" cy="382367"/>
          </a:xfrm>
          <a:prstGeom prst="rect">
            <a:avLst/>
          </a:prstGeom>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1445" y="4371228"/>
            <a:ext cx="560662" cy="396363"/>
          </a:xfrm>
          <a:prstGeom prst="rect">
            <a:avLst/>
          </a:prstGeom>
        </p:spPr>
      </p:pic>
      <p:pic>
        <p:nvPicPr>
          <p:cNvPr id="31" name="Picture 30"/>
          <p:cNvPicPr>
            <a:picLocks noChangeAspect="1"/>
          </p:cNvPicPr>
          <p:nvPr/>
        </p:nvPicPr>
        <p:blipFill rotWithShape="1">
          <a:blip r:embed="rId4"/>
          <a:srcRect l="1" r="3743" b="22789"/>
          <a:stretch/>
        </p:blipFill>
        <p:spPr>
          <a:xfrm>
            <a:off x="1310608" y="4767591"/>
            <a:ext cx="409995" cy="437582"/>
          </a:xfrm>
          <a:prstGeom prst="rect">
            <a:avLst/>
          </a:prstGeom>
        </p:spPr>
      </p:pic>
      <p:pic>
        <p:nvPicPr>
          <p:cNvPr id="32" name="Picture 31"/>
          <p:cNvPicPr>
            <a:picLocks noChangeAspect="1"/>
          </p:cNvPicPr>
          <p:nvPr/>
        </p:nvPicPr>
        <p:blipFill>
          <a:blip r:embed="rId5"/>
          <a:stretch>
            <a:fillRect/>
          </a:stretch>
        </p:blipFill>
        <p:spPr>
          <a:xfrm>
            <a:off x="4843445" y="4773087"/>
            <a:ext cx="308662" cy="410694"/>
          </a:xfrm>
          <a:prstGeom prst="rect">
            <a:avLst/>
          </a:prstGeom>
        </p:spPr>
      </p:pic>
      <p:pic>
        <p:nvPicPr>
          <p:cNvPr id="33" name="Picture 32"/>
          <p:cNvPicPr>
            <a:picLocks noChangeAspect="1"/>
          </p:cNvPicPr>
          <p:nvPr/>
        </p:nvPicPr>
        <p:blipFill>
          <a:blip r:embed="rId6"/>
          <a:stretch>
            <a:fillRect/>
          </a:stretch>
        </p:blipFill>
        <p:spPr>
          <a:xfrm>
            <a:off x="3482381" y="4788983"/>
            <a:ext cx="525303" cy="394798"/>
          </a:xfrm>
          <a:prstGeom prst="rect">
            <a:avLst/>
          </a:prstGeom>
        </p:spPr>
      </p:pic>
      <p:pic>
        <p:nvPicPr>
          <p:cNvPr id="34" name="Picture 33"/>
          <p:cNvPicPr>
            <a:picLocks noChangeAspect="1"/>
          </p:cNvPicPr>
          <p:nvPr/>
        </p:nvPicPr>
        <p:blipFill>
          <a:blip r:embed="rId7"/>
          <a:stretch>
            <a:fillRect/>
          </a:stretch>
        </p:blipFill>
        <p:spPr>
          <a:xfrm>
            <a:off x="1417772" y="5183782"/>
            <a:ext cx="309672" cy="412038"/>
          </a:xfrm>
          <a:prstGeom prst="rect">
            <a:avLst/>
          </a:prstGeom>
        </p:spPr>
      </p:pic>
      <p:pic>
        <p:nvPicPr>
          <p:cNvPr id="35" name="Picture 34"/>
          <p:cNvPicPr>
            <a:picLocks noChangeAspect="1"/>
          </p:cNvPicPr>
          <p:nvPr/>
        </p:nvPicPr>
        <p:blipFill>
          <a:blip r:embed="rId8"/>
          <a:stretch>
            <a:fillRect/>
          </a:stretch>
        </p:blipFill>
        <p:spPr>
          <a:xfrm>
            <a:off x="2342593" y="4385224"/>
            <a:ext cx="508762" cy="382367"/>
          </a:xfrm>
          <a:prstGeom prst="rect">
            <a:avLst/>
          </a:prstGeom>
        </p:spPr>
      </p:pic>
      <p:pic>
        <p:nvPicPr>
          <p:cNvPr id="36" name="Picture 35"/>
          <p:cNvPicPr>
            <a:picLocks noChangeAspect="1"/>
          </p:cNvPicPr>
          <p:nvPr/>
        </p:nvPicPr>
        <p:blipFill>
          <a:blip r:embed="rId9"/>
          <a:stretch>
            <a:fillRect/>
          </a:stretch>
        </p:blipFill>
        <p:spPr>
          <a:xfrm>
            <a:off x="2371850" y="5200896"/>
            <a:ext cx="502698" cy="377809"/>
          </a:xfrm>
          <a:prstGeom prst="rect">
            <a:avLst/>
          </a:prstGeom>
        </p:spPr>
      </p:pic>
      <p:pic>
        <p:nvPicPr>
          <p:cNvPr id="37" name="Picture 3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71733" y="5200896"/>
            <a:ext cx="536806" cy="379498"/>
          </a:xfrm>
          <a:prstGeom prst="rect">
            <a:avLst/>
          </a:prstGeom>
        </p:spPr>
      </p:pic>
      <p:pic>
        <p:nvPicPr>
          <p:cNvPr id="38" name="Picture 37"/>
          <p:cNvPicPr>
            <a:picLocks noChangeAspect="1"/>
          </p:cNvPicPr>
          <p:nvPr/>
        </p:nvPicPr>
        <p:blipFill>
          <a:blip r:embed="rId11"/>
          <a:stretch>
            <a:fillRect/>
          </a:stretch>
        </p:blipFill>
        <p:spPr>
          <a:xfrm>
            <a:off x="5620306" y="4767591"/>
            <a:ext cx="828288" cy="399527"/>
          </a:xfrm>
          <a:prstGeom prst="rect">
            <a:avLst/>
          </a:prstGeom>
        </p:spPr>
      </p:pic>
      <p:pic>
        <p:nvPicPr>
          <p:cNvPr id="39" name="Picture 38"/>
          <p:cNvPicPr>
            <a:picLocks noChangeAspect="1"/>
          </p:cNvPicPr>
          <p:nvPr/>
        </p:nvPicPr>
        <p:blipFill>
          <a:blip r:embed="rId12"/>
          <a:stretch>
            <a:fillRect/>
          </a:stretch>
        </p:blipFill>
        <p:spPr>
          <a:xfrm>
            <a:off x="5712989" y="4338889"/>
            <a:ext cx="641483" cy="430920"/>
          </a:xfrm>
          <a:prstGeom prst="rect">
            <a:avLst/>
          </a:prstGeom>
        </p:spPr>
      </p:pic>
      <p:pic>
        <p:nvPicPr>
          <p:cNvPr id="40" name="Picture 39"/>
          <p:cNvPicPr>
            <a:picLocks noChangeAspect="1"/>
          </p:cNvPicPr>
          <p:nvPr/>
        </p:nvPicPr>
        <p:blipFill>
          <a:blip r:embed="rId13"/>
          <a:stretch>
            <a:fillRect/>
          </a:stretch>
        </p:blipFill>
        <p:spPr>
          <a:xfrm>
            <a:off x="5676738" y="5046726"/>
            <a:ext cx="479714" cy="549094"/>
          </a:xfrm>
          <a:prstGeom prst="rect">
            <a:avLst/>
          </a:prstGeom>
        </p:spPr>
      </p:pic>
    </p:spTree>
    <p:extLst>
      <p:ext uri="{BB962C8B-B14F-4D97-AF65-F5344CB8AC3E}">
        <p14:creationId xmlns:p14="http://schemas.microsoft.com/office/powerpoint/2010/main" val="2251880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74240" y="10639264"/>
            <a:ext cx="1474867" cy="678161"/>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US" sz="3200" b="1">
                <a:latin typeface="Gill Sans MT"/>
                <a:cs typeface="Times New Roman"/>
              </a:rPr>
              <a:t>Without War-Ning…</a:t>
            </a:r>
            <a:endParaRPr lang="en-GB" sz="3200">
              <a:ln w="3175">
                <a:solidFill>
                  <a:schemeClr val="tx1"/>
                </a:solidFill>
              </a:ln>
              <a:solidFill>
                <a:srgbClr val="00B050"/>
              </a:solidFill>
              <a:latin typeface="Gill Sans MT"/>
              <a:cs typeface="Times New Roman"/>
            </a:endParaRPr>
          </a:p>
        </p:txBody>
      </p:sp>
      <p:graphicFrame>
        <p:nvGraphicFramePr>
          <p:cNvPr id="3" name="Table 2"/>
          <p:cNvGraphicFramePr>
            <a:graphicFrameLocks noGrp="1"/>
          </p:cNvGraphicFramePr>
          <p:nvPr/>
        </p:nvGraphicFramePr>
        <p:xfrm>
          <a:off x="471485" y="1762398"/>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Air-raid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Soldiers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Primary </a:t>
                      </a:r>
                    </a:p>
                    <a:p>
                      <a:r>
                        <a:rPr lang="en-GB" sz="1050" dirty="0">
                          <a:latin typeface="Gill Sans MT" panose="020B0502020104020203" pitchFamily="34" charset="0"/>
                        </a:rPr>
                        <a:t>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Secondary Sources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Factories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Blitz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Evacuees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Propaganda</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Rations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Armaments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Total war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Civilians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Morale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Home Front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err="1">
                          <a:latin typeface="Gill Sans MT" panose="020B0502020104020203" pitchFamily="34" charset="0"/>
                        </a:rPr>
                        <a:t>Reconcil</a:t>
                      </a:r>
                      <a:endParaRPr lang="en-GB" sz="1050" dirty="0">
                        <a:latin typeface="Gill Sans MT" panose="020B0502020104020203" pitchFamily="34" charset="0"/>
                      </a:endParaRPr>
                    </a:p>
                    <a:p>
                      <a:r>
                        <a:rPr lang="en-GB" sz="1050" dirty="0">
                          <a:latin typeface="Gill Sans MT" panose="020B0502020104020203" pitchFamily="34" charset="0"/>
                        </a:rPr>
                        <a:t>-</a:t>
                      </a:r>
                      <a:r>
                        <a:rPr lang="en-GB" sz="1050" dirty="0" err="1">
                          <a:latin typeface="Gill Sans MT" panose="020B0502020104020203" pitchFamily="34" charset="0"/>
                        </a:rPr>
                        <a:t>iation</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595874" y="3527854"/>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556576" y="3527854"/>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498680" y="3524108"/>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pic>
        <p:nvPicPr>
          <p:cNvPr id="2" name="Picture 1"/>
          <p:cNvPicPr>
            <a:picLocks noChangeAspect="1"/>
          </p:cNvPicPr>
          <p:nvPr/>
        </p:nvPicPr>
        <p:blipFill>
          <a:blip r:embed="rId2"/>
          <a:stretch>
            <a:fillRect/>
          </a:stretch>
        </p:blipFill>
        <p:spPr>
          <a:xfrm>
            <a:off x="5669413" y="2993511"/>
            <a:ext cx="592249" cy="434014"/>
          </a:xfrm>
          <a:prstGeom prst="rect">
            <a:avLst/>
          </a:prstGeom>
        </p:spPr>
      </p:pic>
      <p:pic>
        <p:nvPicPr>
          <p:cNvPr id="1026" name="Picture 2" descr="bombing Icon 431144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9445" y="2166450"/>
            <a:ext cx="424069" cy="42406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4"/>
          <a:stretch>
            <a:fillRect/>
          </a:stretch>
        </p:blipFill>
        <p:spPr>
          <a:xfrm>
            <a:off x="2311474" y="2079948"/>
            <a:ext cx="601612" cy="601612"/>
          </a:xfrm>
          <a:prstGeom prst="rect">
            <a:avLst/>
          </a:prstGeom>
        </p:spPr>
      </p:pic>
      <p:pic>
        <p:nvPicPr>
          <p:cNvPr id="14" name="Picture 13"/>
          <p:cNvPicPr>
            <a:picLocks noChangeAspect="1"/>
          </p:cNvPicPr>
          <p:nvPr/>
        </p:nvPicPr>
        <p:blipFill>
          <a:blip r:embed="rId5"/>
          <a:stretch>
            <a:fillRect/>
          </a:stretch>
        </p:blipFill>
        <p:spPr>
          <a:xfrm>
            <a:off x="3486150" y="2166450"/>
            <a:ext cx="471851" cy="424069"/>
          </a:xfrm>
          <a:prstGeom prst="rect">
            <a:avLst/>
          </a:prstGeom>
        </p:spPr>
      </p:pic>
      <p:pic>
        <p:nvPicPr>
          <p:cNvPr id="16" name="Picture 15"/>
          <p:cNvPicPr>
            <a:picLocks noChangeAspect="1"/>
          </p:cNvPicPr>
          <p:nvPr/>
        </p:nvPicPr>
        <p:blipFill rotWithShape="1">
          <a:blip r:embed="rId6"/>
          <a:srcRect l="2078" t="17838" r="65790" b="22581"/>
          <a:stretch/>
        </p:blipFill>
        <p:spPr>
          <a:xfrm>
            <a:off x="4633050" y="2171778"/>
            <a:ext cx="301493" cy="418741"/>
          </a:xfrm>
          <a:prstGeom prst="rect">
            <a:avLst/>
          </a:prstGeom>
        </p:spPr>
      </p:pic>
      <p:pic>
        <p:nvPicPr>
          <p:cNvPr id="17" name="Picture 16"/>
          <p:cNvPicPr>
            <a:picLocks noChangeAspect="1"/>
          </p:cNvPicPr>
          <p:nvPr/>
        </p:nvPicPr>
        <p:blipFill>
          <a:blip r:embed="rId7"/>
          <a:stretch>
            <a:fillRect/>
          </a:stretch>
        </p:blipFill>
        <p:spPr>
          <a:xfrm>
            <a:off x="5609592" y="2065339"/>
            <a:ext cx="592249" cy="592249"/>
          </a:xfrm>
          <a:prstGeom prst="rect">
            <a:avLst/>
          </a:prstGeom>
        </p:spPr>
      </p:pic>
      <p:pic>
        <p:nvPicPr>
          <p:cNvPr id="26" name="Picture 25"/>
          <p:cNvPicPr>
            <a:picLocks noChangeAspect="1"/>
          </p:cNvPicPr>
          <p:nvPr/>
        </p:nvPicPr>
        <p:blipFill>
          <a:blip r:embed="rId8"/>
          <a:stretch>
            <a:fillRect/>
          </a:stretch>
        </p:blipFill>
        <p:spPr>
          <a:xfrm>
            <a:off x="5534508" y="2426049"/>
            <a:ext cx="862057" cy="862057"/>
          </a:xfrm>
          <a:prstGeom prst="rect">
            <a:avLst/>
          </a:prstGeom>
        </p:spPr>
      </p:pic>
      <p:pic>
        <p:nvPicPr>
          <p:cNvPr id="1040" name="Picture 16" descr="Ration books – Children of the Wa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33050" y="2630192"/>
            <a:ext cx="279868" cy="34897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a:blip r:embed="rId10"/>
          <a:stretch>
            <a:fillRect/>
          </a:stretch>
        </p:blipFill>
        <p:spPr>
          <a:xfrm>
            <a:off x="3509932" y="2560680"/>
            <a:ext cx="488002" cy="488002"/>
          </a:xfrm>
          <a:prstGeom prst="rect">
            <a:avLst/>
          </a:prstGeom>
        </p:spPr>
      </p:pic>
      <p:pic>
        <p:nvPicPr>
          <p:cNvPr id="1044" name="Picture 20" descr="Evacuations of civilians in Britain during World War II - Wikipedi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209913" y="2590518"/>
            <a:ext cx="548110" cy="40859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p:cNvPicPr>
            <a:picLocks noChangeAspect="1"/>
          </p:cNvPicPr>
          <p:nvPr/>
        </p:nvPicPr>
        <p:blipFill rotWithShape="1">
          <a:blip r:embed="rId12"/>
          <a:srcRect l="41003" t="10223" r="16022" b="28417"/>
          <a:stretch/>
        </p:blipFill>
        <p:spPr>
          <a:xfrm>
            <a:off x="1311965" y="2605719"/>
            <a:ext cx="332502" cy="357440"/>
          </a:xfrm>
          <a:prstGeom prst="rect">
            <a:avLst/>
          </a:prstGeom>
        </p:spPr>
      </p:pic>
      <p:pic>
        <p:nvPicPr>
          <p:cNvPr id="31" name="Picture 30"/>
          <p:cNvPicPr>
            <a:picLocks noChangeAspect="1"/>
          </p:cNvPicPr>
          <p:nvPr/>
        </p:nvPicPr>
        <p:blipFill>
          <a:blip r:embed="rId13"/>
          <a:stretch>
            <a:fillRect/>
          </a:stretch>
        </p:blipFill>
        <p:spPr>
          <a:xfrm flipH="1">
            <a:off x="1143502" y="3048682"/>
            <a:ext cx="468518" cy="311778"/>
          </a:xfrm>
          <a:prstGeom prst="rect">
            <a:avLst/>
          </a:prstGeom>
        </p:spPr>
      </p:pic>
      <p:pic>
        <p:nvPicPr>
          <p:cNvPr id="1048" name="Picture 24" descr="The Warning (1939) - extract - YouTube"/>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001173" y="9433150"/>
            <a:ext cx="61037" cy="45719"/>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Churchill inspecting the Parliamentary Home Guard - International Churchill  Society"/>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448495" y="2995828"/>
            <a:ext cx="549439" cy="422811"/>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The Home Front - The National Archives"/>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810854" y="3002711"/>
            <a:ext cx="291234" cy="424814"/>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The haunting history of the air-raid siren | National Geographic"/>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322967" y="3038274"/>
            <a:ext cx="418678" cy="32218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9" name="Table 58"/>
          <p:cNvGraphicFramePr>
            <a:graphicFrameLocks noGrp="1"/>
          </p:cNvGraphicFramePr>
          <p:nvPr/>
        </p:nvGraphicFramePr>
        <p:xfrm>
          <a:off x="470892" y="3982271"/>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Air-raid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Soldiers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Primary </a:t>
                      </a:r>
                    </a:p>
                    <a:p>
                      <a:r>
                        <a:rPr lang="en-GB" sz="1050" dirty="0">
                          <a:latin typeface="Gill Sans MT" panose="020B0502020104020203" pitchFamily="34" charset="0"/>
                        </a:rPr>
                        <a:t>Sources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Secondary Sources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Factories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Blitz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Evacuees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Propaganda</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Rations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Armaments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Total war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Civilians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Morale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Home Front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err="1">
                          <a:latin typeface="Gill Sans MT" panose="020B0502020104020203" pitchFamily="34" charset="0"/>
                        </a:rPr>
                        <a:t>Reconcil</a:t>
                      </a:r>
                      <a:endParaRPr lang="en-GB" sz="1050" dirty="0">
                        <a:latin typeface="Gill Sans MT" panose="020B0502020104020203" pitchFamily="34" charset="0"/>
                      </a:endParaRPr>
                    </a:p>
                    <a:p>
                      <a:r>
                        <a:rPr lang="en-GB" sz="1050" dirty="0">
                          <a:latin typeface="Gill Sans MT" panose="020B0502020104020203" pitchFamily="34" charset="0"/>
                        </a:rPr>
                        <a:t>-</a:t>
                      </a:r>
                      <a:r>
                        <a:rPr lang="en-GB" sz="1050" dirty="0" err="1">
                          <a:latin typeface="Gill Sans MT" panose="020B0502020104020203" pitchFamily="34" charset="0"/>
                        </a:rPr>
                        <a:t>iation</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60" name="Oval 59"/>
          <p:cNvSpPr/>
          <p:nvPr/>
        </p:nvSpPr>
        <p:spPr>
          <a:xfrm>
            <a:off x="595281" y="5747727"/>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2555983" y="5747727"/>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4498087" y="5743981"/>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3" name="Picture 62"/>
          <p:cNvPicPr>
            <a:picLocks noChangeAspect="1"/>
          </p:cNvPicPr>
          <p:nvPr/>
        </p:nvPicPr>
        <p:blipFill>
          <a:blip r:embed="rId2"/>
          <a:stretch>
            <a:fillRect/>
          </a:stretch>
        </p:blipFill>
        <p:spPr>
          <a:xfrm>
            <a:off x="5668820" y="5213384"/>
            <a:ext cx="592249" cy="434014"/>
          </a:xfrm>
          <a:prstGeom prst="rect">
            <a:avLst/>
          </a:prstGeom>
        </p:spPr>
      </p:pic>
      <p:pic>
        <p:nvPicPr>
          <p:cNvPr id="64" name="Picture 2" descr="bombing Icon 431144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8852" y="4386323"/>
            <a:ext cx="424069" cy="424069"/>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64"/>
          <p:cNvPicPr>
            <a:picLocks noChangeAspect="1"/>
          </p:cNvPicPr>
          <p:nvPr/>
        </p:nvPicPr>
        <p:blipFill>
          <a:blip r:embed="rId4"/>
          <a:stretch>
            <a:fillRect/>
          </a:stretch>
        </p:blipFill>
        <p:spPr>
          <a:xfrm>
            <a:off x="2310881" y="4299821"/>
            <a:ext cx="601612" cy="601612"/>
          </a:xfrm>
          <a:prstGeom prst="rect">
            <a:avLst/>
          </a:prstGeom>
        </p:spPr>
      </p:pic>
      <p:pic>
        <p:nvPicPr>
          <p:cNvPr id="66" name="Picture 65"/>
          <p:cNvPicPr>
            <a:picLocks noChangeAspect="1"/>
          </p:cNvPicPr>
          <p:nvPr/>
        </p:nvPicPr>
        <p:blipFill>
          <a:blip r:embed="rId5"/>
          <a:stretch>
            <a:fillRect/>
          </a:stretch>
        </p:blipFill>
        <p:spPr>
          <a:xfrm>
            <a:off x="3485557" y="4386323"/>
            <a:ext cx="471851" cy="424069"/>
          </a:xfrm>
          <a:prstGeom prst="rect">
            <a:avLst/>
          </a:prstGeom>
        </p:spPr>
      </p:pic>
      <p:pic>
        <p:nvPicPr>
          <p:cNvPr id="67" name="Picture 66"/>
          <p:cNvPicPr>
            <a:picLocks noChangeAspect="1"/>
          </p:cNvPicPr>
          <p:nvPr/>
        </p:nvPicPr>
        <p:blipFill rotWithShape="1">
          <a:blip r:embed="rId6"/>
          <a:srcRect l="2078" t="17838" r="65790" b="22581"/>
          <a:stretch/>
        </p:blipFill>
        <p:spPr>
          <a:xfrm>
            <a:off x="4632457" y="4391651"/>
            <a:ext cx="301493" cy="418741"/>
          </a:xfrm>
          <a:prstGeom prst="rect">
            <a:avLst/>
          </a:prstGeom>
        </p:spPr>
      </p:pic>
      <p:pic>
        <p:nvPicPr>
          <p:cNvPr id="68" name="Picture 67"/>
          <p:cNvPicPr>
            <a:picLocks noChangeAspect="1"/>
          </p:cNvPicPr>
          <p:nvPr/>
        </p:nvPicPr>
        <p:blipFill>
          <a:blip r:embed="rId7"/>
          <a:stretch>
            <a:fillRect/>
          </a:stretch>
        </p:blipFill>
        <p:spPr>
          <a:xfrm>
            <a:off x="5608999" y="4285212"/>
            <a:ext cx="592249" cy="592249"/>
          </a:xfrm>
          <a:prstGeom prst="rect">
            <a:avLst/>
          </a:prstGeom>
        </p:spPr>
      </p:pic>
      <p:pic>
        <p:nvPicPr>
          <p:cNvPr id="69" name="Picture 16" descr="Ration books – Children of the Wa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32457" y="4850065"/>
            <a:ext cx="279868" cy="348978"/>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69"/>
          <p:cNvPicPr>
            <a:picLocks noChangeAspect="1"/>
          </p:cNvPicPr>
          <p:nvPr/>
        </p:nvPicPr>
        <p:blipFill>
          <a:blip r:embed="rId10"/>
          <a:stretch>
            <a:fillRect/>
          </a:stretch>
        </p:blipFill>
        <p:spPr>
          <a:xfrm>
            <a:off x="3509339" y="4780553"/>
            <a:ext cx="488002" cy="488002"/>
          </a:xfrm>
          <a:prstGeom prst="rect">
            <a:avLst/>
          </a:prstGeom>
        </p:spPr>
      </p:pic>
      <p:pic>
        <p:nvPicPr>
          <p:cNvPr id="71" name="Picture 20" descr="Evacuations of civilians in Britain during World War II - Wikipedi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209320" y="4810391"/>
            <a:ext cx="548110" cy="408591"/>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71"/>
          <p:cNvPicPr>
            <a:picLocks noChangeAspect="1"/>
          </p:cNvPicPr>
          <p:nvPr/>
        </p:nvPicPr>
        <p:blipFill rotWithShape="1">
          <a:blip r:embed="rId12"/>
          <a:srcRect l="41003" t="10223" r="16022" b="28417"/>
          <a:stretch/>
        </p:blipFill>
        <p:spPr>
          <a:xfrm>
            <a:off x="1311372" y="4825592"/>
            <a:ext cx="332502" cy="357440"/>
          </a:xfrm>
          <a:prstGeom prst="rect">
            <a:avLst/>
          </a:prstGeom>
        </p:spPr>
      </p:pic>
      <p:pic>
        <p:nvPicPr>
          <p:cNvPr id="73" name="Picture 72"/>
          <p:cNvPicPr>
            <a:picLocks noChangeAspect="1"/>
          </p:cNvPicPr>
          <p:nvPr/>
        </p:nvPicPr>
        <p:blipFill>
          <a:blip r:embed="rId13"/>
          <a:stretch>
            <a:fillRect/>
          </a:stretch>
        </p:blipFill>
        <p:spPr>
          <a:xfrm flipH="1">
            <a:off x="1142909" y="5268555"/>
            <a:ext cx="468518" cy="311778"/>
          </a:xfrm>
          <a:prstGeom prst="rect">
            <a:avLst/>
          </a:prstGeom>
        </p:spPr>
      </p:pic>
      <p:pic>
        <p:nvPicPr>
          <p:cNvPr id="74" name="Picture 26" descr="Churchill inspecting the Parliamentary Home Guard - International Churchill  Society"/>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447902" y="5215701"/>
            <a:ext cx="549439" cy="422811"/>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28" descr="The Home Front - The National Archives"/>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810261" y="5222584"/>
            <a:ext cx="291234" cy="424814"/>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30" descr="The haunting history of the air-raid siren | National Geographic"/>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322374" y="5258147"/>
            <a:ext cx="418678" cy="322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11817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923127b-03aa-458d-a168-e514f963a52e" xsi:nil="true"/>
    <lcf76f155ced4ddcb4097134ff3c332f xmlns="44ccdc69-a9f9-455c-9684-034c2144bb8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3AD8503C3870943981E29377B24C7E9" ma:contentTypeVersion="19" ma:contentTypeDescription="Create a new document." ma:contentTypeScope="" ma:versionID="ad1d1ddbacdf357a00c287053e445930">
  <xsd:schema xmlns:xsd="http://www.w3.org/2001/XMLSchema" xmlns:xs="http://www.w3.org/2001/XMLSchema" xmlns:p="http://schemas.microsoft.com/office/2006/metadata/properties" xmlns:ns2="1923127b-03aa-458d-a168-e514f963a52e" xmlns:ns3="44ccdc69-a9f9-455c-9684-034c2144bb8c" targetNamespace="http://schemas.microsoft.com/office/2006/metadata/properties" ma:root="true" ma:fieldsID="c8dfe8fb10e8f3dfbcadee0a43931928" ns2:_="" ns3:_="">
    <xsd:import namespace="1923127b-03aa-458d-a168-e514f963a52e"/>
    <xsd:import namespace="44ccdc69-a9f9-455c-9684-034c2144bb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23127b-03aa-458d-a168-e514f963a52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38dc3e-1826-45b7-af6c-bac5a3b3b975}" ma:internalName="TaxCatchAll" ma:showField="CatchAllData" ma:web="1923127b-03aa-458d-a168-e514f963a52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4ccdc69-a9f9-455c-9684-034c2144bb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22B7A9-D6E6-4182-8615-C328F758B187}">
  <ds:schemaRefs>
    <ds:schemaRef ds:uri="http://schemas.microsoft.com/office/2006/metadata/properties"/>
    <ds:schemaRef ds:uri="http://schemas.microsoft.com/office/infopath/2007/PartnerControls"/>
    <ds:schemaRef ds:uri="1923127b-03aa-458d-a168-e514f963a52e"/>
    <ds:schemaRef ds:uri="44ccdc69-a9f9-455c-9684-034c2144bb8c"/>
  </ds:schemaRefs>
</ds:datastoreItem>
</file>

<file path=customXml/itemProps2.xml><?xml version="1.0" encoding="utf-8"?>
<ds:datastoreItem xmlns:ds="http://schemas.openxmlformats.org/officeDocument/2006/customXml" ds:itemID="{AB93174F-00DC-4B8B-9AD1-1CD9A47CFFF0}"/>
</file>

<file path=customXml/itemProps3.xml><?xml version="1.0" encoding="utf-8"?>
<ds:datastoreItem xmlns:ds="http://schemas.openxmlformats.org/officeDocument/2006/customXml" ds:itemID="{A04262E0-E1D9-4C99-A203-BC3D76E2E18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2082</TotalTime>
  <Words>498</Words>
  <Application>Microsoft Office PowerPoint</Application>
  <PresentationFormat>A4 Paper (210x297 mm)</PresentationFormat>
  <Paragraphs>184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Instructions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Hull - Queens</dc:creator>
  <cp:lastModifiedBy>Keith McDonald - Queens</cp:lastModifiedBy>
  <cp:revision>177</cp:revision>
  <cp:lastPrinted>2022-10-31T13:51:46Z</cp:lastPrinted>
  <dcterms:created xsi:type="dcterms:W3CDTF">2019-08-08T12:39:09Z</dcterms:created>
  <dcterms:modified xsi:type="dcterms:W3CDTF">2024-06-24T14:29:10Z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0x01010093AD8503C3870943981E29377B24C7E9</vt:lpwstr>
  </property>
  <property fmtid="{D5CDD505-2E9C-101B-9397-08002B2CF9AE}" pid="3" name="MediaServiceImageTags">
    <vt:lpwstr/>
  </property>
</Properties>
</file>