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sldIdLst>
    <p:sldId id="256" r:id="rId5"/>
    <p:sldId id="265" r:id="rId6"/>
    <p:sldId id="266" r:id="rId7"/>
    <p:sldId id="267" r:id="rId8"/>
    <p:sldId id="261" r:id="rId9"/>
    <p:sldId id="270" r:id="rId10"/>
    <p:sldId id="271" r:id="rId11"/>
    <p:sldId id="262" r:id="rId12"/>
    <p:sldId id="263" r:id="rId13"/>
    <p:sldId id="280" r:id="rId14"/>
    <p:sldId id="281" r:id="rId15"/>
    <p:sldId id="282" r:id="rId16"/>
    <p:sldId id="279" r:id="rId17"/>
    <p:sldId id="283" r:id="rId18"/>
    <p:sldId id="288" r:id="rId19"/>
    <p:sldId id="26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64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FF20E4-83FF-1686-FBF0-76B845D00EC9}" v="139" dt="2025-09-10T14:12:05.7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aine Thornett - Queens" userId="S::elaine.thornett@queens.covmat.org::13b6e392-e364-4646-9665-4f6fc7d86371" providerId="AD" clId="Web-{46E3B4AB-C831-E578-7E91-64D8B75A368C}"/>
    <pc:docChg chg="modSld">
      <pc:chgData name="Elaine Thornett - Queens" userId="S::elaine.thornett@queens.covmat.org::13b6e392-e364-4646-9665-4f6fc7d86371" providerId="AD" clId="Web-{46E3B4AB-C831-E578-7E91-64D8B75A368C}" dt="2024-06-24T14:20:31.675" v="63"/>
      <pc:docMkLst>
        <pc:docMk/>
      </pc:docMkLst>
      <pc:sldChg chg="modSp">
        <pc:chgData name="Elaine Thornett - Queens" userId="S::elaine.thornett@queens.covmat.org::13b6e392-e364-4646-9665-4f6fc7d86371" providerId="AD" clId="Web-{46E3B4AB-C831-E578-7E91-64D8B75A368C}" dt="2024-06-24T14:20:17.502" v="17"/>
        <pc:sldMkLst>
          <pc:docMk/>
          <pc:sldMk cId="2189620489" sldId="263"/>
        </pc:sldMkLst>
      </pc:sldChg>
      <pc:sldChg chg="modSp">
        <pc:chgData name="Elaine Thornett - Queens" userId="S::elaine.thornett@queens.covmat.org::13b6e392-e364-4646-9665-4f6fc7d86371" providerId="AD" clId="Web-{46E3B4AB-C831-E578-7E91-64D8B75A368C}" dt="2024-06-24T14:20:31.675" v="63"/>
        <pc:sldMkLst>
          <pc:docMk/>
          <pc:sldMk cId="4277303457" sldId="281"/>
        </pc:sldMkLst>
      </pc:sldChg>
    </pc:docChg>
  </pc:docChgLst>
  <pc:docChgLst>
    <pc:chgData name="Hannah Winn - Queens" userId="S::hannah.winn@queens.covmat.org::99c417b1-7a88-4955-8643-b47ee18a5dc5" providerId="AD" clId="Web-{D5DD47FD-9926-E92B-1F6C-3D06769045C9}"/>
    <pc:docChg chg="modSld">
      <pc:chgData name="Hannah Winn - Queens" userId="S::hannah.winn@queens.covmat.org::99c417b1-7a88-4955-8643-b47ee18a5dc5" providerId="AD" clId="Web-{D5DD47FD-9926-E92B-1F6C-3D06769045C9}" dt="2024-06-06T14:12:43.212" v="435"/>
      <pc:docMkLst>
        <pc:docMk/>
      </pc:docMkLst>
      <pc:sldChg chg="modSp">
        <pc:chgData name="Hannah Winn - Queens" userId="S::hannah.winn@queens.covmat.org::99c417b1-7a88-4955-8643-b47ee18a5dc5" providerId="AD" clId="Web-{D5DD47FD-9926-E92B-1F6C-3D06769045C9}" dt="2024-06-06T14:12:43.212" v="435"/>
        <pc:sldMkLst>
          <pc:docMk/>
          <pc:sldMk cId="2189620489" sldId="263"/>
        </pc:sldMkLst>
      </pc:sldChg>
    </pc:docChg>
  </pc:docChgLst>
  <pc:docChgLst>
    <pc:chgData name="Hannah Winn - Queens" userId="S::hannah.winn@queens.covmat.org::99c417b1-7a88-4955-8643-b47ee18a5dc5" providerId="AD" clId="Web-{B4121D44-EA90-92DB-EF53-784527E1A846}"/>
    <pc:docChg chg="modSld">
      <pc:chgData name="Hannah Winn - Queens" userId="S::hannah.winn@queens.covmat.org::99c417b1-7a88-4955-8643-b47ee18a5dc5" providerId="AD" clId="Web-{B4121D44-EA90-92DB-EF53-784527E1A846}" dt="2025-07-04T13:08:14.029" v="101"/>
      <pc:docMkLst>
        <pc:docMk/>
      </pc:docMkLst>
      <pc:sldChg chg="modSp">
        <pc:chgData name="Hannah Winn - Queens" userId="S::hannah.winn@queens.covmat.org::99c417b1-7a88-4955-8643-b47ee18a5dc5" providerId="AD" clId="Web-{B4121D44-EA90-92DB-EF53-784527E1A846}" dt="2025-07-04T13:08:03.560" v="57"/>
        <pc:sldMkLst>
          <pc:docMk/>
          <pc:sldMk cId="4217574814" sldId="279"/>
        </pc:sldMkLst>
      </pc:sldChg>
      <pc:sldChg chg="modSp">
        <pc:chgData name="Hannah Winn - Queens" userId="S::hannah.winn@queens.covmat.org::99c417b1-7a88-4955-8643-b47ee18a5dc5" providerId="AD" clId="Web-{B4121D44-EA90-92DB-EF53-784527E1A846}" dt="2025-07-04T13:08:14.029" v="101"/>
        <pc:sldMkLst>
          <pc:docMk/>
          <pc:sldMk cId="3346654083" sldId="283"/>
        </pc:sldMkLst>
      </pc:sldChg>
    </pc:docChg>
  </pc:docChgLst>
  <pc:docChgLst>
    <pc:chgData name="Elaine Thornett" userId="f7818c9d3c1d25c7" providerId="LiveId" clId="{AE5B1A31-E1C6-F945-ACE2-EEB2ED0DB90B}"/>
    <pc:docChg chg="modSld">
      <pc:chgData name="Elaine Thornett" userId="f7818c9d3c1d25c7" providerId="LiveId" clId="{AE5B1A31-E1C6-F945-ACE2-EEB2ED0DB90B}" dt="2024-05-14T19:17:50.137" v="24"/>
      <pc:docMkLst>
        <pc:docMk/>
      </pc:docMkLst>
      <pc:sldChg chg="modSp mod">
        <pc:chgData name="Elaine Thornett" userId="f7818c9d3c1d25c7" providerId="LiveId" clId="{AE5B1A31-E1C6-F945-ACE2-EEB2ED0DB90B}" dt="2024-05-14T19:17:50.137" v="24"/>
        <pc:sldMkLst>
          <pc:docMk/>
          <pc:sldMk cId="2189620489" sldId="263"/>
        </pc:sldMkLst>
      </pc:sldChg>
      <pc:sldChg chg="modSp mod">
        <pc:chgData name="Elaine Thornett" userId="f7818c9d3c1d25c7" providerId="LiveId" clId="{AE5B1A31-E1C6-F945-ACE2-EEB2ED0DB90B}" dt="2024-05-14T19:16:46.828" v="18"/>
        <pc:sldMkLst>
          <pc:docMk/>
          <pc:sldMk cId="1522257846" sldId="282"/>
        </pc:sldMkLst>
      </pc:sldChg>
    </pc:docChg>
  </pc:docChgLst>
  <pc:docChgLst>
    <pc:chgData name="Hannah Winn - Queens" userId="S::hannah.winn@queens.covmat.org::99c417b1-7a88-4955-8643-b47ee18a5dc5" providerId="AD" clId="Web-{78FF20E4-83FF-1686-FBF0-76B845D00EC9}"/>
    <pc:docChg chg="modSld">
      <pc:chgData name="Hannah Winn - Queens" userId="S::hannah.winn@queens.covmat.org::99c417b1-7a88-4955-8643-b47ee18a5dc5" providerId="AD" clId="Web-{78FF20E4-83FF-1686-FBF0-76B845D00EC9}" dt="2025-09-10T14:12:05.794" v="61" actId="1076"/>
      <pc:docMkLst>
        <pc:docMk/>
      </pc:docMkLst>
      <pc:sldChg chg="modSp">
        <pc:chgData name="Hannah Winn - Queens" userId="S::hannah.winn@queens.covmat.org::99c417b1-7a88-4955-8643-b47ee18a5dc5" providerId="AD" clId="Web-{78FF20E4-83FF-1686-FBF0-76B845D00EC9}" dt="2025-09-10T14:11:48.964" v="53"/>
        <pc:sldMkLst>
          <pc:docMk/>
          <pc:sldMk cId="2189620489" sldId="263"/>
        </pc:sldMkLst>
        <pc:graphicFrameChg chg="mod modGraphic">
          <ac:chgData name="Hannah Winn - Queens" userId="S::hannah.winn@queens.covmat.org::99c417b1-7a88-4955-8643-b47ee18a5dc5" providerId="AD" clId="Web-{78FF20E4-83FF-1686-FBF0-76B845D00EC9}" dt="2025-09-10T14:11:48.964" v="53"/>
          <ac:graphicFrameMkLst>
            <pc:docMk/>
            <pc:sldMk cId="2189620489" sldId="263"/>
            <ac:graphicFrameMk id="4" creationId="{E7D4295E-EBF4-CE90-5E22-61E5E4D23656}"/>
          </ac:graphicFrameMkLst>
        </pc:graphicFrameChg>
      </pc:sldChg>
      <pc:sldChg chg="modSp">
        <pc:chgData name="Hannah Winn - Queens" userId="S::hannah.winn@queens.covmat.org::99c417b1-7a88-4955-8643-b47ee18a5dc5" providerId="AD" clId="Web-{78FF20E4-83FF-1686-FBF0-76B845D00EC9}" dt="2025-09-10T14:12:05.794" v="61" actId="1076"/>
        <pc:sldMkLst>
          <pc:docMk/>
          <pc:sldMk cId="4277303457" sldId="281"/>
        </pc:sldMkLst>
        <pc:graphicFrameChg chg="mod modGraphic">
          <ac:chgData name="Hannah Winn - Queens" userId="S::hannah.winn@queens.covmat.org::99c417b1-7a88-4955-8643-b47ee18a5dc5" providerId="AD" clId="Web-{78FF20E4-83FF-1686-FBF0-76B845D00EC9}" dt="2025-09-10T14:12:05.794" v="61" actId="1076"/>
          <ac:graphicFrameMkLst>
            <pc:docMk/>
            <pc:sldMk cId="4277303457" sldId="281"/>
            <ac:graphicFrameMk id="4" creationId="{E7D4295E-EBF4-CE90-5E22-61E5E4D23656}"/>
          </ac:graphicFrameMkLst>
        </pc:graphicFrameChg>
      </pc:sldChg>
    </pc:docChg>
  </pc:docChgLst>
  <pc:docChgLst>
    <pc:chgData name="Elaine Thornett - Queens" userId="S::elaine.thornett@queens.covmat.org::13b6e392-e364-4646-9665-4f6fc7d86371" providerId="AD" clId="Web-{23090172-D511-C4DF-332B-B5704264B4AB}"/>
    <pc:docChg chg="modSld">
      <pc:chgData name="Elaine Thornett - Queens" userId="S::elaine.thornett@queens.covmat.org::13b6e392-e364-4646-9665-4f6fc7d86371" providerId="AD" clId="Web-{23090172-D511-C4DF-332B-B5704264B4AB}" dt="2025-05-08T09:17:23.925" v="716"/>
      <pc:docMkLst>
        <pc:docMk/>
      </pc:docMkLst>
      <pc:sldChg chg="modSp">
        <pc:chgData name="Elaine Thornett - Queens" userId="S::elaine.thornett@queens.covmat.org::13b6e392-e364-4646-9665-4f6fc7d86371" providerId="AD" clId="Web-{23090172-D511-C4DF-332B-B5704264B4AB}" dt="2025-05-08T09:17:23.925" v="716"/>
        <pc:sldMkLst>
          <pc:docMk/>
          <pc:sldMk cId="4217574814" sldId="279"/>
        </pc:sldMkLst>
      </pc:sldChg>
      <pc:sldChg chg="modSp">
        <pc:chgData name="Elaine Thornett - Queens" userId="S::elaine.thornett@queens.covmat.org::13b6e392-e364-4646-9665-4f6fc7d86371" providerId="AD" clId="Web-{23090172-D511-C4DF-332B-B5704264B4AB}" dt="2025-05-08T09:17:12.518" v="714"/>
        <pc:sldMkLst>
          <pc:docMk/>
          <pc:sldMk cId="3346654083" sldId="28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5B0BA-1137-E542-BEC6-91C60CE974D0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CBD418-7995-6142-AE69-866562FE54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164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5BBEF-090C-C764-A42A-778E6308F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A6A5F3-CB55-4F88-80B6-1905534CEA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49B215-1861-99DB-279E-6E7E69150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AF7F1-BE1D-B8D2-2879-FB31F7C4F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7DD83A-D9FC-01C5-C3BF-34C32593B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482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C13BB-4E5B-A6F2-EF77-A71E3D6CF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B01FC-E447-C4B1-57D9-442081E90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F97B14-193C-4757-EB05-0A8B17501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5A985-0767-0354-7D1F-D50584494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FD5797-4E92-72A5-3FD2-025598FA7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002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A0E3F-5619-C978-0817-1C6473962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270F91-71C3-178A-467C-0FD89BA05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8C65C-5BB2-0F1F-AF44-CE14E14EF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7F122E-F56D-5450-DB03-07E77B42F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DD4E5-2BD4-9258-4173-7CD872C32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074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31DA0-2963-2AE3-7454-60FAE8A10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E8AB7-94A0-ECA8-D21F-70A8B80CC1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E5D59-A2EC-2A64-707F-3746563075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ABB207-5135-A835-6D66-186238675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FDFBD-5F11-AC75-CAD8-01F9BC097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59279-BE17-B52E-9988-62EEFA734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510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C60FD-B897-C192-DBC3-99E829CF4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8826B-FDA5-DE77-9581-8CADE17616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DB8FE8-4302-F551-20C5-365FD60DFF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A6038B-7135-D7AF-2777-9B5A162D99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236DD6-26C4-4542-62D3-DDB8E3C680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5F247A-CA57-26E5-9332-37EA6A8CF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EB01A8-D506-E364-5124-938DD8198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880772-3AC3-2FF2-EB1D-554B7567C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794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30907-9006-BE33-9D6A-79D04D52B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A13CCD-9EAF-AD72-6979-AFE43067B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5A1857-220D-68BD-3A1F-4FF2DAE7E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EE83FC-97A2-4F52-7A98-0EE9269A0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347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9C02C6-C4FE-1FFA-7B4C-4722FF31B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EF2F88-9D1C-8D8F-B069-DFAA25C41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26F228-F920-2992-5BA3-C4714DF80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377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B1EB6-6431-7114-ED52-A6AF257CB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A5BEE-1339-B4F5-D9F1-8AA1F4D57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E6D1B8-87F8-AD4E-B029-A9770EC0F7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D44F4C-C47D-3662-15D1-9B73DB27A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2F980-250B-3222-3019-2F1EAC4F3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DF9D7B-8821-B641-BC30-312D0557C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754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8290F-007A-C302-0471-1A51C8E38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BF3F51-3052-B4F4-CD63-68FAD0D38C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2C7BA1-EE8F-FA7F-996A-CA4F3CDAB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F6BA53-2601-774C-5020-79941A58F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191E83-4C0E-3E45-409B-EE8EEED47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3C876D-B1C2-7437-FFB1-632B07CCD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448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DF1D5-4C01-D0A5-B01D-4E8A9457D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F03B68-AFC5-5D84-FC01-3B5439BBFD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FAA93-0A0B-F306-9508-7A3688A88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D9A730-6087-274C-C8F8-43E963DD4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0B627-E95A-8161-CE6B-55A1AC446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780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1455E-5083-9FAD-1372-48CBCC8D98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05F74C-D646-710C-DF2C-D0F39C1971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435175-FF21-9FEC-C096-1D150BBA9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AE45E-CF01-6E3A-5C7A-F6C2E4949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E595F2-EC6C-080B-3C93-B6EE85B66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894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4359D7-97CD-AA2D-ADFC-68A2CE98D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491B3-702A-25FD-1D4F-0A8F2E549C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C6C1F-8AA2-5AF7-B3EE-FE736270E7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19177-5C35-CC14-5837-ACEA5A8A57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A12E40-62BB-7CD0-3D64-59667A5B4C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848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762272"/>
              </p:ext>
            </p:extLst>
          </p:nvPr>
        </p:nvGraphicFramePr>
        <p:xfrm>
          <a:off x="220717" y="172556"/>
          <a:ext cx="11750565" cy="6322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572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354294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3727766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3818933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1222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3 AUTUMN : </a:t>
                      </a:r>
                    </a:p>
                    <a:p>
                      <a:pPr algn="ctr"/>
                      <a:r>
                        <a:rPr lang="en-US"/>
                        <a:t>THE STONE AGE</a:t>
                      </a:r>
                    </a:p>
                    <a:p>
                      <a:pPr algn="ctr"/>
                      <a:r>
                        <a:rPr lang="en-US"/>
                        <a:t>“Adventures of Early Man”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3 SPRING:</a:t>
                      </a:r>
                    </a:p>
                    <a:p>
                      <a:pPr algn="ctr"/>
                      <a:r>
                        <a:rPr lang="en-US"/>
                        <a:t>ANCIENT CIVILISATIONS: EGYPT</a:t>
                      </a:r>
                    </a:p>
                    <a:p>
                      <a:pPr algn="ctr"/>
                      <a:r>
                        <a:rPr lang="en-US"/>
                        <a:t>“Tomb Raiders”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3 SUMMER:</a:t>
                      </a:r>
                    </a:p>
                    <a:p>
                      <a:pPr algn="ctr"/>
                      <a:r>
                        <a:rPr lang="en-US"/>
                        <a:t>THE ROMAN EMPIRE</a:t>
                      </a:r>
                    </a:p>
                    <a:p>
                      <a:pPr algn="ctr"/>
                      <a:r>
                        <a:rPr lang="en-US"/>
                        <a:t>“Rome and Away!”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5326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that early man created cave paintings to depict meaning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hieroglyphs in tombs depicted meaning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understand why the Roman army was so effective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11225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how long ago the Stone Age was and can mark it on a timeline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importance of gods and pharaohs to the ancient Egyptians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can identify in Europe where the Roman Empire was located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75326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what kinds of tools early man used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how and why pharaohs were buried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understand what long term effects the Roman Empire had on Britain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75326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can identify and label a typical settlement from the Stone Age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why the discovery of Tutankhamun’s tomb was so important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can identify Watling Street on a map of Britain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91222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understand how the Stone Age developed into the Bronze Age and how they are different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suggest reasons why the pyramids of Ancient Egypt were built</a:t>
                      </a:r>
                      <a:r>
                        <a:rPr lang="en-GB">
                          <a:effectLst/>
                        </a:rPr>
                        <a:t> </a:t>
                      </a:r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understand the significance of gods in Roman Britain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91222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that Stonehenge was built during the Bronze Age and can suggest why it was built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different sources to gather information about the past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that there are many aspects of life in Britain which started with the Romans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082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067879"/>
              </p:ext>
            </p:extLst>
          </p:nvPr>
        </p:nvGraphicFramePr>
        <p:xfrm>
          <a:off x="199696" y="185045"/>
          <a:ext cx="6842235" cy="6487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901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130541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415814">
                  <a:extLst>
                    <a:ext uri="{9D8B030D-6E8A-4147-A177-3AD203B41FA5}">
                      <a16:colId xmlns:a16="http://schemas.microsoft.com/office/drawing/2014/main" val="3341866798"/>
                    </a:ext>
                  </a:extLst>
                </a:gridCol>
                <a:gridCol w="1502979">
                  <a:extLst>
                    <a:ext uri="{9D8B030D-6E8A-4147-A177-3AD203B41FA5}">
                      <a16:colId xmlns:a16="http://schemas.microsoft.com/office/drawing/2014/main" val="3532266537"/>
                    </a:ext>
                  </a:extLst>
                </a:gridCol>
              </a:tblGrid>
              <a:tr h="68253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3 AUTUMN : </a:t>
                      </a:r>
                    </a:p>
                    <a:p>
                      <a:pPr algn="ctr"/>
                      <a:r>
                        <a:rPr lang="en-US"/>
                        <a:t>THE STONE AGE</a:t>
                      </a:r>
                    </a:p>
                    <a:p>
                      <a:pPr algn="ctr"/>
                      <a:r>
                        <a:rPr lang="en-US"/>
                        <a:t>“Adventures of Early Man”</a:t>
                      </a:r>
                    </a:p>
                    <a:p>
                      <a:pPr algn="ctr"/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61641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that early man created cave paintings to depict meaning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74414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how long ago the Stone Age was and can mark it on a timeline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62664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what kinds of tools early man used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61641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can identify and label a typical settlement from the Stone Age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98953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understand how the Stone Age developed into the Bronze Age and how they are different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979137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that Stonehenge was built during the Bronze Age and can suggest why it was built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567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80263"/>
              </p:ext>
            </p:extLst>
          </p:nvPr>
        </p:nvGraphicFramePr>
        <p:xfrm>
          <a:off x="253631" y="189189"/>
          <a:ext cx="6358759" cy="6240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5421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2934802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216783">
                  <a:extLst>
                    <a:ext uri="{9D8B030D-6E8A-4147-A177-3AD203B41FA5}">
                      <a16:colId xmlns:a16="http://schemas.microsoft.com/office/drawing/2014/main" val="3932396839"/>
                    </a:ext>
                  </a:extLst>
                </a:gridCol>
                <a:gridCol w="1271753">
                  <a:extLst>
                    <a:ext uri="{9D8B030D-6E8A-4147-A177-3AD203B41FA5}">
                      <a16:colId xmlns:a16="http://schemas.microsoft.com/office/drawing/2014/main" val="310123734"/>
                    </a:ext>
                  </a:extLst>
                </a:gridCol>
              </a:tblGrid>
              <a:tr h="111778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3 SPRING:</a:t>
                      </a:r>
                    </a:p>
                    <a:p>
                      <a:pPr algn="ctr"/>
                      <a:r>
                        <a:rPr lang="en-US"/>
                        <a:t>ANCIENT CIVILISATIONS: EGYPT</a:t>
                      </a:r>
                    </a:p>
                    <a:p>
                      <a:pPr algn="ctr"/>
                      <a:r>
                        <a:rPr lang="en-US"/>
                        <a:t>“Tomb Raiders”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41410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hieroglyphs in tombs depicted meaning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5818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importance of gods and pharaohs to the ancient Egyptians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641410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how and why pharaohs were buried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1026257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why the discovery of Tutankhamun’s tomb was so important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5818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suggest reasons why the pyramids of Ancient Egypt were built</a:t>
                      </a:r>
                      <a:r>
                        <a:rPr lang="en-GB">
                          <a:effectLst/>
                        </a:rPr>
                        <a:t> </a:t>
                      </a:r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5818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different sources to gather information about the past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6722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686618"/>
              </p:ext>
            </p:extLst>
          </p:nvPr>
        </p:nvGraphicFramePr>
        <p:xfrm>
          <a:off x="292907" y="455540"/>
          <a:ext cx="6915807" cy="5728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6373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489899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  <a:gridCol w="1283190">
                  <a:extLst>
                    <a:ext uri="{9D8B030D-6E8A-4147-A177-3AD203B41FA5}">
                      <a16:colId xmlns:a16="http://schemas.microsoft.com/office/drawing/2014/main" val="29857939"/>
                    </a:ext>
                  </a:extLst>
                </a:gridCol>
                <a:gridCol w="1366345">
                  <a:extLst>
                    <a:ext uri="{9D8B030D-6E8A-4147-A177-3AD203B41FA5}">
                      <a16:colId xmlns:a16="http://schemas.microsoft.com/office/drawing/2014/main" val="1867715539"/>
                    </a:ext>
                  </a:extLst>
                </a:gridCol>
              </a:tblGrid>
              <a:tr h="89809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3 SUMMER:</a:t>
                      </a:r>
                    </a:p>
                    <a:p>
                      <a:pPr algn="ctr"/>
                      <a:r>
                        <a:rPr lang="en-US"/>
                        <a:t>THE ROMAN EMPIRE</a:t>
                      </a:r>
                    </a:p>
                    <a:p>
                      <a:pPr algn="ctr"/>
                      <a:r>
                        <a:rPr lang="en-US"/>
                        <a:t>“Rome and Away!”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723553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understand why the Roman army was so effective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0136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can identify in Europe where the Roman Empire was located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979163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understand what long term effects the Roman Empire had on Britain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673915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can identify Watling Street on a map of Britain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70986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understand the significance of gods in Roman Britain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92643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 know that there are many aspects of life in Britain which started with the Romans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196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758108"/>
              </p:ext>
            </p:extLst>
          </p:nvPr>
        </p:nvGraphicFramePr>
        <p:xfrm>
          <a:off x="204952" y="228600"/>
          <a:ext cx="11482552" cy="64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0195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277786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3642742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3731829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108775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4 AUTUMN : </a:t>
                      </a:r>
                    </a:p>
                    <a:p>
                      <a:pPr algn="ctr"/>
                      <a:r>
                        <a:rPr lang="en-US"/>
                        <a:t>THE ANGLO SAXONS</a:t>
                      </a:r>
                    </a:p>
                    <a:p>
                      <a:pPr algn="ctr"/>
                      <a:r>
                        <a:rPr lang="en-US"/>
                        <a:t>“Angles and Angels”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4 SPRING:</a:t>
                      </a:r>
                    </a:p>
                    <a:p>
                      <a:pPr algn="ctr"/>
                      <a:r>
                        <a:rPr lang="en-US"/>
                        <a:t>THE VIKINGS</a:t>
                      </a:r>
                    </a:p>
                    <a:p>
                      <a:pPr algn="ctr"/>
                      <a:r>
                        <a:rPr lang="en-US"/>
                        <a:t>“Dragon Slayers!”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4 SUMMER:</a:t>
                      </a:r>
                    </a:p>
                    <a:p>
                      <a:pPr algn="ctr"/>
                      <a:r>
                        <a:rPr lang="en-US"/>
                        <a:t>THE BATTLE OF BOSWORTH</a:t>
                      </a:r>
                    </a:p>
                    <a:p>
                      <a:pPr algn="ctr"/>
                      <a:r>
                        <a:rPr lang="en-US"/>
                        <a:t>“What really happened at the Battle of Bosworth?”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3673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settlers are and what it is which makes them want to move to a given place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who the Vikings were and how they travelled to Britain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features of what makes a good king / leader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3673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where the Anglo Saxons came from and how they got to Britain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why the Vikings invaded Britain and why they chose Lindisfarne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chronology of the kings of medieval England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3673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the Anglo Saxon history is in my locality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the Vikings used runes to communicate and worshipped both Christian and pagan gods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different sources will give different opinions of events and people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3673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Anglo Saxon kingdoms were and understand the different roles in society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who Alfred the Great was and why he was important at the time of the Vikings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it might have been like on the Bosworth battlefield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5857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describe the features of an Anglo Saxon village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the Vikings converted to Christianity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key events from the battle of Bosworth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7905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about paganism and the conversion of Anglo Saxons to Christianity</a:t>
                      </a:r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some similarities and differences between Anglo Saxon and Viking life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the events at the battle of Bosworth led to the beginning of the Tudor dynasty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9551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178695"/>
              </p:ext>
            </p:extLst>
          </p:nvPr>
        </p:nvGraphicFramePr>
        <p:xfrm>
          <a:off x="290694" y="476195"/>
          <a:ext cx="6711685" cy="5905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3372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369294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213672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275347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64728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4 AUTUMN : </a:t>
                      </a:r>
                    </a:p>
                    <a:p>
                      <a:pPr algn="ctr"/>
                      <a:r>
                        <a:rPr lang="en-US"/>
                        <a:t>THE ANGLO SAXONS</a:t>
                      </a:r>
                    </a:p>
                    <a:p>
                      <a:pPr algn="ctr"/>
                      <a:r>
                        <a:rPr lang="en-US"/>
                        <a:t>“Angles and Angels”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4146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settlers are and what it is which makes them want to move to a given place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647283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where the Anglo Saxons came from and how they got to Britain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647283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the Anglo Saxon history is in my locality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4146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Anglo Saxon kingdoms were and understand the different roles in society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45309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describe the features of an Anglo Saxon village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960646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about paganism and the conversion of Anglo Saxons to Christianity</a:t>
                      </a:r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6907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299665"/>
              </p:ext>
            </p:extLst>
          </p:nvPr>
        </p:nvGraphicFramePr>
        <p:xfrm>
          <a:off x="259853" y="267322"/>
          <a:ext cx="7464421" cy="59944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779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777915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275348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287379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85230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4 SPRING:</a:t>
                      </a:r>
                    </a:p>
                    <a:p>
                      <a:pPr algn="ctr"/>
                      <a:r>
                        <a:rPr lang="en-US"/>
                        <a:t>THE VIKINGS</a:t>
                      </a:r>
                    </a:p>
                    <a:p>
                      <a:pPr algn="ctr"/>
                      <a:r>
                        <a:rPr lang="en-US"/>
                        <a:t>“Dragon Slayers!”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719267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who the Vikings were and how they travelled to Britain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3367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why the Vikings invaded Britain and why they chose Lindisfarne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97746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the Vikings used runes to communicate and worshipped both Christian and pagan gods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52303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who Alfred the Great was and why he was important at the time of the Vikings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59661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the Vikings converted to Christianity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63927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some similarities and differences between Anglo Saxon and Viking life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6143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438481"/>
              </p:ext>
            </p:extLst>
          </p:nvPr>
        </p:nvGraphicFramePr>
        <p:xfrm>
          <a:off x="342555" y="550631"/>
          <a:ext cx="7502035" cy="5756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3109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765884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  <a:gridCol w="1359568">
                  <a:extLst>
                    <a:ext uri="{9D8B030D-6E8A-4147-A177-3AD203B41FA5}">
                      <a16:colId xmlns:a16="http://schemas.microsoft.com/office/drawing/2014/main" val="3756007776"/>
                    </a:ext>
                  </a:extLst>
                </a:gridCol>
                <a:gridCol w="1323474">
                  <a:extLst>
                    <a:ext uri="{9D8B030D-6E8A-4147-A177-3AD203B41FA5}">
                      <a16:colId xmlns:a16="http://schemas.microsoft.com/office/drawing/2014/main" val="2726559710"/>
                    </a:ext>
                  </a:extLst>
                </a:gridCol>
              </a:tblGrid>
              <a:tr h="111878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4 SUMMER:</a:t>
                      </a:r>
                    </a:p>
                    <a:p>
                      <a:pPr algn="ctr"/>
                      <a:r>
                        <a:rPr lang="en-US"/>
                        <a:t>THE BATTLE OF BOSWORTH</a:t>
                      </a:r>
                    </a:p>
                    <a:p>
                      <a:pPr algn="ctr"/>
                      <a:r>
                        <a:rPr lang="en-US"/>
                        <a:t>“What really happened at the Battle of Bosworth?”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80927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features of what makes a good king / leader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680927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chronology of the kings of medieval England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737283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different sources will give different opinions of events and people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737283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it might have been like on the Bosworth battlefield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61445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key events from the battle of Bosworth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8520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the events at the battle of Bosworth led to the beginning of the Tudor dynasty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810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0538914"/>
              </p:ext>
            </p:extLst>
          </p:nvPr>
        </p:nvGraphicFramePr>
        <p:xfrm>
          <a:off x="105104" y="91440"/>
          <a:ext cx="11981792" cy="694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684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584209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3222689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4400210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1439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5 AUTUMN : </a:t>
                      </a:r>
                    </a:p>
                    <a:p>
                      <a:pPr algn="ctr"/>
                      <a:r>
                        <a:rPr lang="en-US" dirty="0"/>
                        <a:t>HENRY VIII AND OUR ABBEY</a:t>
                      </a:r>
                    </a:p>
                    <a:p>
                      <a:pPr algn="ctr"/>
                      <a:r>
                        <a:rPr lang="en-US" dirty="0"/>
                        <a:t>“Too much of a good King?”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5 SPRING:</a:t>
                      </a:r>
                    </a:p>
                    <a:p>
                      <a:pPr algn="ctr"/>
                      <a:r>
                        <a:rPr lang="en-US" dirty="0"/>
                        <a:t>THE MAYA</a:t>
                      </a:r>
                    </a:p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TOPIC TITLE???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5 SUMMER:</a:t>
                      </a:r>
                    </a:p>
                    <a:p>
                      <a:pPr algn="ctr"/>
                      <a:r>
                        <a:rPr lang="en-US" dirty="0"/>
                        <a:t>NUNEATON AND THE VICTORIAN ERA</a:t>
                      </a:r>
                    </a:p>
                    <a:p>
                      <a:pPr algn="ctr"/>
                      <a:r>
                        <a:rPr lang="en-US" dirty="0"/>
                        <a:t>“Children of the Revolution”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our abbey was important and what it looked like in medieval times 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when the Mayan period was and can locate parts of central America </a:t>
                      </a:r>
                      <a:endParaRPr lang="en-US" sz="180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life was like during the Victorian era for a child</a:t>
                      </a:r>
                    </a:p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1339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life in our medieval abbey would have been like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I can describe a Maya settlement and list some methods of farming 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many children had to do in order to earn money in the early Victorian period </a:t>
                      </a:r>
                      <a:endParaRPr lang="en-US" b="0" dirty="0"/>
                    </a:p>
                    <a:p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royal marriages can help to strengthen alliances with other countries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I can describe some beliefs and rituals of The Maya </a:t>
                      </a:r>
                      <a:r>
                        <a:rPr lang="en-US" sz="1800" b="0" i="0" u="none" strike="noStrike" kern="1200" noProof="0" dirty="0" err="1">
                          <a:solidFill>
                            <a:schemeClr val="dk1"/>
                          </a:solidFill>
                          <a:effectLst/>
                        </a:rPr>
                        <a:t>civilisation</a:t>
                      </a:r>
                      <a:r>
                        <a:rPr lang="en-US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about the education and employment laws of Victorian England</a:t>
                      </a:r>
                      <a:endParaRPr lang="en-US" b="0" dirty="0"/>
                    </a:p>
                    <a:p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our abbey was destroyed and why Henry VIII’s marriage to Catherine of Aragon ended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I can explain some key features of Maya culture 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b="0" dirty="0"/>
                        <a:t>I know what school would have been like for a Victorian child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the ‘Reformation’ and the ‘Dissolution of the monasteries’ were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I know some of the clues the Maya left behind 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describe similarities and differences between the Victorian times and today</a:t>
                      </a:r>
                    </a:p>
                    <a:p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Henry VIII married each of his six wives and can decide whether he was a good king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 dirty="0">
                          <a:latin typeface="Calibri"/>
                        </a:rPr>
                        <a:t>I can give some key reasons for the decline of the Maya </a:t>
                      </a:r>
                      <a:r>
                        <a:rPr lang="en-US" sz="1800" b="0" i="0" u="none" strike="noStrike" noProof="0" err="1">
                          <a:latin typeface="Calibri"/>
                        </a:rPr>
                        <a:t>civilisation</a:t>
                      </a:r>
                      <a:r>
                        <a:rPr lang="en-US" sz="1800" b="0" i="0" u="none" strike="noStrike" noProof="0" dirty="0">
                          <a:latin typeface="Calibri"/>
                        </a:rPr>
                        <a:t> </a:t>
                      </a:r>
                      <a:endParaRPr lang="en-US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9620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968426"/>
              </p:ext>
            </p:extLst>
          </p:nvPr>
        </p:nvGraphicFramePr>
        <p:xfrm>
          <a:off x="210208" y="229100"/>
          <a:ext cx="6905296" cy="6399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1488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732552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156138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135118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1439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5 AUTUMN : </a:t>
                      </a:r>
                    </a:p>
                    <a:p>
                      <a:pPr algn="ctr"/>
                      <a:r>
                        <a:rPr lang="en-US"/>
                        <a:t>HENRY VIII AND OUR ABBEY</a:t>
                      </a:r>
                    </a:p>
                    <a:p>
                      <a:pPr algn="ctr"/>
                      <a:r>
                        <a:rPr lang="en-US"/>
                        <a:t>“Too much of a good King?”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our abbey was important and what it looked like in medieval times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1339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life in our medieval abbey would have been like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royal marriages can help to strengthen alliances with other countries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our abbey was destroyed and why Henry VIII’s marriage to Catherine of Aragon ended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the ‘Reformation’ and the ‘Dissolution of the monasteries’ were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Henry VIII married each of his six wives and can decide whether he was a good king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5003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200688"/>
              </p:ext>
            </p:extLst>
          </p:nvPr>
        </p:nvGraphicFramePr>
        <p:xfrm>
          <a:off x="296227" y="149427"/>
          <a:ext cx="6337737" cy="667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1488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217545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093076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145628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1439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5 SPRING:</a:t>
                      </a:r>
                    </a:p>
                    <a:p>
                      <a:pPr algn="ctr"/>
                      <a:r>
                        <a:rPr lang="en-US" dirty="0"/>
                        <a:t>THE MAYA</a:t>
                      </a:r>
                    </a:p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TOPIC TITLE??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when the Mayan period was and can locate parts of central America </a:t>
                      </a:r>
                      <a:endParaRPr lang="en-US" sz="180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1339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I can describe a Maya settlement and list some methods of farming </a:t>
                      </a:r>
                      <a:endParaRPr lang="en-US"/>
                    </a:p>
                    <a:p>
                      <a:pPr lvl="0" defTabSz="914400">
                        <a:buNone/>
                        <a:tabLst/>
                        <a:defRPr/>
                      </a:pP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I can describe some beliefs and rituals of The Maya </a:t>
                      </a:r>
                      <a:r>
                        <a:rPr lang="en-US" sz="1800" b="0" i="0" u="none" strike="noStrike" kern="1200" noProof="0" err="1">
                          <a:solidFill>
                            <a:schemeClr val="dk1"/>
                          </a:solidFill>
                          <a:effectLst/>
                        </a:rPr>
                        <a:t>civilisation</a:t>
                      </a:r>
                      <a:r>
                        <a:rPr lang="en-US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endParaRPr lang="en-US"/>
                    </a:p>
                    <a:p>
                      <a:pPr lvl="0" defTabSz="914400">
                        <a:buNone/>
                        <a:tabLst/>
                        <a:defRPr/>
                      </a:pP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355382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I can explain some key features of Maya culture </a:t>
                      </a:r>
                      <a:endParaRPr lang="en-US"/>
                    </a:p>
                    <a:p>
                      <a:pPr lvl="0" defTabSz="914400">
                        <a:buNone/>
                        <a:tabLst/>
                        <a:defRPr/>
                      </a:pP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61744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</a:rPr>
                        <a:t>I know some of the clues the Maya left behind </a:t>
                      </a:r>
                      <a:endParaRPr lang="en-US"/>
                    </a:p>
                    <a:p>
                      <a:pPr lvl="0" defTabSz="914400">
                        <a:buNone/>
                        <a:tabLst/>
                        <a:defRPr/>
                      </a:pP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61344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 dirty="0">
                          <a:latin typeface="Calibri"/>
                        </a:rPr>
                        <a:t>I can give some key reasons for the decline of the Maya </a:t>
                      </a:r>
                      <a:r>
                        <a:rPr lang="en-US" sz="1800" b="0" i="0" u="none" strike="noStrike" noProof="0" err="1">
                          <a:latin typeface="Calibri"/>
                        </a:rPr>
                        <a:t>civilisation</a:t>
                      </a:r>
                      <a:r>
                        <a:rPr lang="en-US" sz="1800" b="0" i="0" u="none" strike="noStrike" noProof="0" dirty="0">
                          <a:latin typeface="Calibri"/>
                        </a:rPr>
                        <a:t> </a:t>
                      </a:r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7303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059399"/>
              </p:ext>
            </p:extLst>
          </p:nvPr>
        </p:nvGraphicFramePr>
        <p:xfrm>
          <a:off x="220718" y="151709"/>
          <a:ext cx="6747641" cy="5686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1488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480305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208689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177159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1439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5 SUMMER:</a:t>
                      </a:r>
                    </a:p>
                    <a:p>
                      <a:pPr algn="ctr"/>
                      <a:r>
                        <a:rPr lang="en-US"/>
                        <a:t>NUNEATON AND THE VICTORIAN ERA</a:t>
                      </a:r>
                    </a:p>
                    <a:p>
                      <a:pPr algn="ctr"/>
                      <a:r>
                        <a:rPr lang="en-US"/>
                        <a:t>“Children of the Revolution”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life was like during the Victorian era for a child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1339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many children had to do in order to earn money in the early Victorian period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about the education and employment laws of Victorian England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/>
                        <a:t>I know what school would have been like for a Victorian child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describe similarities and differences between the Victorian times and today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2257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168695"/>
              </p:ext>
            </p:extLst>
          </p:nvPr>
        </p:nvGraphicFramePr>
        <p:xfrm>
          <a:off x="1" y="84083"/>
          <a:ext cx="12191999" cy="695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1488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480305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3867807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3962399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2490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6 AUTUMN : </a:t>
                      </a:r>
                    </a:p>
                    <a:p>
                      <a:pPr algn="ctr"/>
                      <a:r>
                        <a:rPr lang="en-US" dirty="0"/>
                        <a:t>THE ANCIENT GREEKS</a:t>
                      </a:r>
                    </a:p>
                    <a:p>
                      <a:pPr algn="ctr"/>
                      <a:r>
                        <a:rPr lang="en-US" dirty="0"/>
                        <a:t>"Greece is the word"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6 SPRING:</a:t>
                      </a:r>
                    </a:p>
                    <a:p>
                      <a:pPr algn="ctr"/>
                      <a:r>
                        <a:rPr lang="en-US" dirty="0"/>
                        <a:t>COVENTRY AND WW2</a:t>
                      </a:r>
                    </a:p>
                    <a:p>
                      <a:pPr algn="ctr"/>
                      <a:r>
                        <a:rPr lang="en-US" dirty="0"/>
                        <a:t>“Without War-Ning”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6 SUMMER:</a:t>
                      </a:r>
                    </a:p>
                    <a:p>
                      <a:pPr algn="ctr"/>
                      <a:r>
                        <a:rPr lang="en-US" dirty="0"/>
                        <a:t>BRITAIN SINCE 1945</a:t>
                      </a:r>
                    </a:p>
                    <a:p>
                      <a:pPr algn="ctr"/>
                      <a:r>
                        <a:rPr lang="en-US" dirty="0"/>
                        <a:t>“Britain Goes Pop!”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the Ancient Greeks were polytheistic and what this means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sources to find out what Coventry was like during the second world war 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changes which happened in the early years following the end of WW2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1339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the Ancient Greeks believed in stories about gods and monsters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it might have been like for a family when war was declared with Germany 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immigration and migration mean and the impact these have on societies 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the features and characteristics of some Ancient Greek monsters and how they are still used today</a:t>
                      </a:r>
                      <a:endParaRPr lang="en-US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the process of evacuation was and what children may have taken with them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how music has changed through the decades since the war and how this is influential 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key aspects of Ancient Greek culture: architecture, theatre and Olympic games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women went out to work and the kinds of jobs they did during WW2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rationing was, how eating choices have changed over time and the impact of this 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what the Elgin marbles are and can decide whether they should remain in Britain or be returned to Greece</a:t>
                      </a:r>
                      <a:endParaRPr lang="en-US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 understand what is meant by ‘Propaganda’ and can give examples of this 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some examples of how technology has changed in the years since the end of WW2 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586128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understand the legacy of the Ancient Greeks and why we remember them</a:t>
                      </a:r>
                      <a:endParaRPr lang="en-US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significance of the impact of WW2 on Coventry </a:t>
                      </a:r>
                      <a:endParaRPr lang="en-US" b="0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7574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9167106"/>
              </p:ext>
            </p:extLst>
          </p:nvPr>
        </p:nvGraphicFramePr>
        <p:xfrm>
          <a:off x="167510" y="117749"/>
          <a:ext cx="6947337" cy="695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1488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480305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250730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334814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2490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6 AUTUMN : </a:t>
                      </a:r>
                    </a:p>
                    <a:p>
                      <a:pPr algn="ctr"/>
                      <a:r>
                        <a:rPr lang="en-US" dirty="0"/>
                        <a:t>THE ANCIENT GREEKS</a:t>
                      </a:r>
                    </a:p>
                    <a:p>
                      <a:pPr algn="ctr"/>
                      <a:r>
                        <a:rPr lang="en-US" dirty="0"/>
                        <a:t>“Greece is the word"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that the Ancient Greeks were polytheistic and what this means</a:t>
                      </a:r>
                      <a:endParaRPr lang="en-US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1339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that the Ancient Greeks believed in stories about gods and monsters</a:t>
                      </a:r>
                      <a:endParaRPr lang="en-US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the features and characteristics of some Ancient Greek monsters and how they are still used today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understand key aspects of Ancient Greek culture: architecture, theatre and Olympic games</a:t>
                      </a:r>
                      <a:endParaRPr lang="en-US" dirty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the Elgin marbles are and can decide whether they should remain in Britain or be returned to Greece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586128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legacy of the Ancient Greeks and why we remember them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6654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351324"/>
              </p:ext>
            </p:extLst>
          </p:nvPr>
        </p:nvGraphicFramePr>
        <p:xfrm>
          <a:off x="220719" y="228600"/>
          <a:ext cx="6957847" cy="64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1488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480305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324303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271751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24909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6 SPRING:</a:t>
                      </a:r>
                    </a:p>
                    <a:p>
                      <a:pPr algn="ctr"/>
                      <a:r>
                        <a:rPr lang="en-US"/>
                        <a:t>COVENTRY AND WW2</a:t>
                      </a:r>
                    </a:p>
                    <a:p>
                      <a:pPr algn="ctr"/>
                      <a:r>
                        <a:rPr lang="en-US"/>
                        <a:t>“Without War-Ning”</a:t>
                      </a:r>
                    </a:p>
                    <a:p>
                      <a:pPr algn="ctr"/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sources to find out what Coventry was like during the second world war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1339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it might have been like for a family when war was declared with Germany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the process of evacuation was and what children may have taken with them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women went out to work and the kinds of jobs they did during WW2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774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/>
                        <a:t>I understand what is meant by ‘Propaganda’ and can give examples of this 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58612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7065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573278"/>
              </p:ext>
            </p:extLst>
          </p:nvPr>
        </p:nvGraphicFramePr>
        <p:xfrm>
          <a:off x="178677" y="157655"/>
          <a:ext cx="7178564" cy="6426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6441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4093448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  <a:gridCol w="962027">
                  <a:extLst>
                    <a:ext uri="{9D8B030D-6E8A-4147-A177-3AD203B41FA5}">
                      <a16:colId xmlns:a16="http://schemas.microsoft.com/office/drawing/2014/main" val="3649412045"/>
                    </a:ext>
                  </a:extLst>
                </a:gridCol>
                <a:gridCol w="1166648">
                  <a:extLst>
                    <a:ext uri="{9D8B030D-6E8A-4147-A177-3AD203B41FA5}">
                      <a16:colId xmlns:a16="http://schemas.microsoft.com/office/drawing/2014/main" val="113020871"/>
                    </a:ext>
                  </a:extLst>
                </a:gridCol>
              </a:tblGrid>
              <a:tr h="82503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6 SUMMER:</a:t>
                      </a:r>
                    </a:p>
                    <a:p>
                      <a:pPr algn="ctr"/>
                      <a:r>
                        <a:rPr lang="en-US"/>
                        <a:t>BRITAIN SINCE 1945</a:t>
                      </a:r>
                    </a:p>
                    <a:p>
                      <a:pPr algn="ctr"/>
                      <a:r>
                        <a:rPr lang="en-US"/>
                        <a:t>“Britain Goes Pop!”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62243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changes which happened in the early years following the end of WW2</a:t>
                      </a:r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6407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immigration and migration mean and the impact these have on societies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96407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how music has changed through the decades since the war and how this is influential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96407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rationing was, how eating choices have changed over time and the impact of this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96407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some examples of how technology has changed in the years since the end of WW2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74159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significance of the impact of WW2 on Coventry </a:t>
                      </a:r>
                      <a:endParaRPr lang="en-US" b="0"/>
                    </a:p>
                  </a:txBody>
                  <a:tcPr>
                    <a:solidFill>
                      <a:srgbClr val="EC64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9332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923127b-03aa-458d-a168-e514f963a52e" xsi:nil="true"/>
    <lcf76f155ced4ddcb4097134ff3c332f xmlns="44ccdc69-a9f9-455c-9684-034c2144bb8c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AD8503C3870943981E29377B24C7E9" ma:contentTypeVersion="19" ma:contentTypeDescription="Create a new document." ma:contentTypeScope="" ma:versionID="ad1d1ddbacdf357a00c287053e445930">
  <xsd:schema xmlns:xsd="http://www.w3.org/2001/XMLSchema" xmlns:xs="http://www.w3.org/2001/XMLSchema" xmlns:p="http://schemas.microsoft.com/office/2006/metadata/properties" xmlns:ns2="1923127b-03aa-458d-a168-e514f963a52e" xmlns:ns3="44ccdc69-a9f9-455c-9684-034c2144bb8c" targetNamespace="http://schemas.microsoft.com/office/2006/metadata/properties" ma:root="true" ma:fieldsID="c8dfe8fb10e8f3dfbcadee0a43931928" ns2:_="" ns3:_="">
    <xsd:import namespace="1923127b-03aa-458d-a168-e514f963a52e"/>
    <xsd:import namespace="44ccdc69-a9f9-455c-9684-034c2144bb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23127b-03aa-458d-a168-e514f963a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38dc3e-1826-45b7-af6c-bac5a3b3b975}" ma:internalName="TaxCatchAll" ma:showField="CatchAllData" ma:web="1923127b-03aa-458d-a168-e514f963a5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cdc69-a9f9-455c-9684-034c2144bb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EC8D111-FE52-49E5-B424-D098AB414ADA}">
  <ds:schemaRefs>
    <ds:schemaRef ds:uri="1923127b-03aa-458d-a168-e514f963a52e"/>
    <ds:schemaRef ds:uri="44ccdc69-a9f9-455c-9684-034c2144bb8c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3A8506B-AD08-43EF-B16B-6DBC5BDC9A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5690B7-110D-4BCA-9AAD-06FC59DD7766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Elaine Thornett</dc:creator>
  <cp:revision>30</cp:revision>
  <cp:lastPrinted>2024-03-18T11:48:34Z</cp:lastPrinted>
  <dcterms:created xsi:type="dcterms:W3CDTF">2024-03-08T15:45:07Z</dcterms:created>
  <dcterms:modified xsi:type="dcterms:W3CDTF">2025-09-10T14:12:18Z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0x01010093AD8503C3870943981E29377B24C7E9</vt:lpwstr>
  </property>
  <property fmtid="{D5CDD505-2E9C-101B-9397-08002B2CF9AE}" pid="3" name="MediaServiceImageTags">
    <vt:lpwstr/>
  </property>
</Properties>
</file>