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67" r:id="rId5"/>
    <p:sldId id="266" r:id="rId6"/>
    <p:sldId id="268" r:id="rId7"/>
    <p:sldId id="269" r:id="rId8"/>
    <p:sldId id="270" r:id="rId9"/>
  </p:sldIdLst>
  <p:sldSz cx="6858000" cy="9906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B6BDC"/>
    <a:srgbClr val="99FFCC"/>
    <a:srgbClr val="FFFFCC"/>
    <a:srgbClr val="FF9999"/>
    <a:srgbClr val="FFCCFF"/>
    <a:srgbClr val="76C8F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17B1E76-4A57-D62D-8D56-37EB7D64F355}" v="32" dt="2024-06-24T14:35:37.71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053" autoAdjust="0"/>
    <p:restoredTop sz="94660"/>
  </p:normalViewPr>
  <p:slideViewPr>
    <p:cSldViewPr snapToGrid="0">
      <p:cViewPr varScale="1">
        <p:scale>
          <a:sx n="52" d="100"/>
          <a:sy n="52" d="100"/>
        </p:scale>
        <p:origin x="56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aine Thornett - Queens" userId="S::elaine.thornett@queens.covmat.org::13b6e392-e364-4646-9665-4f6fc7d86371" providerId="AD" clId="Web-{FA7125BE-F870-5668-6BFD-0F7404FB0C57}"/>
    <pc:docChg chg="modSld">
      <pc:chgData name="Elaine Thornett - Queens" userId="S::elaine.thornett@queens.covmat.org::13b6e392-e364-4646-9665-4f6fc7d86371" providerId="AD" clId="Web-{FA7125BE-F870-5668-6BFD-0F7404FB0C57}" dt="2024-03-19T10:16:16.248" v="42" actId="20577"/>
      <pc:docMkLst>
        <pc:docMk/>
      </pc:docMkLst>
      <pc:sldChg chg="modSp">
        <pc:chgData name="Elaine Thornett - Queens" userId="S::elaine.thornett@queens.covmat.org::13b6e392-e364-4646-9665-4f6fc7d86371" providerId="AD" clId="Web-{FA7125BE-F870-5668-6BFD-0F7404FB0C57}" dt="2024-03-19T10:15:19.916" v="8" actId="20577"/>
        <pc:sldMkLst>
          <pc:docMk/>
          <pc:sldMk cId="1770996114" sldId="266"/>
        </pc:sldMkLst>
        <pc:spChg chg="mod">
          <ac:chgData name="Elaine Thornett - Queens" userId="S::elaine.thornett@queens.covmat.org::13b6e392-e364-4646-9665-4f6fc7d86371" providerId="AD" clId="Web-{FA7125BE-F870-5668-6BFD-0F7404FB0C57}" dt="2024-03-19T10:15:19.916" v="8" actId="20577"/>
          <ac:spMkLst>
            <pc:docMk/>
            <pc:sldMk cId="1770996114" sldId="266"/>
            <ac:spMk id="7" creationId="{00000000-0000-0000-0000-000000000000}"/>
          </ac:spMkLst>
        </pc:spChg>
      </pc:sldChg>
      <pc:sldChg chg="modSp">
        <pc:chgData name="Elaine Thornett - Queens" userId="S::elaine.thornett@queens.covmat.org::13b6e392-e364-4646-9665-4f6fc7d86371" providerId="AD" clId="Web-{FA7125BE-F870-5668-6BFD-0F7404FB0C57}" dt="2024-03-19T10:15:41.496" v="30" actId="20577"/>
        <pc:sldMkLst>
          <pc:docMk/>
          <pc:sldMk cId="715273416" sldId="268"/>
        </pc:sldMkLst>
        <pc:spChg chg="mod">
          <ac:chgData name="Elaine Thornett - Queens" userId="S::elaine.thornett@queens.covmat.org::13b6e392-e364-4646-9665-4f6fc7d86371" providerId="AD" clId="Web-{FA7125BE-F870-5668-6BFD-0F7404FB0C57}" dt="2024-03-19T10:15:41.496" v="30" actId="20577"/>
          <ac:spMkLst>
            <pc:docMk/>
            <pc:sldMk cId="715273416" sldId="268"/>
            <ac:spMk id="7" creationId="{00000000-0000-0000-0000-000000000000}"/>
          </ac:spMkLst>
        </pc:spChg>
      </pc:sldChg>
      <pc:sldChg chg="modSp">
        <pc:chgData name="Elaine Thornett - Queens" userId="S::elaine.thornett@queens.covmat.org::13b6e392-e364-4646-9665-4f6fc7d86371" providerId="AD" clId="Web-{FA7125BE-F870-5668-6BFD-0F7404FB0C57}" dt="2024-03-19T10:16:10.216" v="41" actId="20577"/>
        <pc:sldMkLst>
          <pc:docMk/>
          <pc:sldMk cId="2474477859" sldId="269"/>
        </pc:sldMkLst>
        <pc:spChg chg="mod">
          <ac:chgData name="Elaine Thornett - Queens" userId="S::elaine.thornett@queens.covmat.org::13b6e392-e364-4646-9665-4f6fc7d86371" providerId="AD" clId="Web-{FA7125BE-F870-5668-6BFD-0F7404FB0C57}" dt="2024-03-19T10:16:10.216" v="41" actId="20577"/>
          <ac:spMkLst>
            <pc:docMk/>
            <pc:sldMk cId="2474477859" sldId="269"/>
            <ac:spMk id="7" creationId="{00000000-0000-0000-0000-000000000000}"/>
          </ac:spMkLst>
        </pc:spChg>
      </pc:sldChg>
      <pc:sldChg chg="modSp">
        <pc:chgData name="Elaine Thornett - Queens" userId="S::elaine.thornett@queens.covmat.org::13b6e392-e364-4646-9665-4f6fc7d86371" providerId="AD" clId="Web-{FA7125BE-F870-5668-6BFD-0F7404FB0C57}" dt="2024-03-19T10:16:16.248" v="42" actId="20577"/>
        <pc:sldMkLst>
          <pc:docMk/>
          <pc:sldMk cId="1973550067" sldId="270"/>
        </pc:sldMkLst>
        <pc:spChg chg="mod">
          <ac:chgData name="Elaine Thornett - Queens" userId="S::elaine.thornett@queens.covmat.org::13b6e392-e364-4646-9665-4f6fc7d86371" providerId="AD" clId="Web-{FA7125BE-F870-5668-6BFD-0F7404FB0C57}" dt="2024-03-19T10:16:16.248" v="42" actId="20577"/>
          <ac:spMkLst>
            <pc:docMk/>
            <pc:sldMk cId="1973550067" sldId="270"/>
            <ac:spMk id="7" creationId="{00000000-0000-0000-0000-000000000000}"/>
          </ac:spMkLst>
        </pc:spChg>
      </pc:sldChg>
    </pc:docChg>
  </pc:docChgLst>
  <pc:docChgLst>
    <pc:chgData name="Mark Bolus - Queens" userId="S::mark.bolus@queens.covmat.org::24ae16d7-6ea3-4234-8249-56a39a934a61" providerId="AD" clId="Web-{9090E2A1-7855-FACD-3959-24892EFC4C99}"/>
    <pc:docChg chg="modSld">
      <pc:chgData name="Mark Bolus - Queens" userId="S::mark.bolus@queens.covmat.org::24ae16d7-6ea3-4234-8249-56a39a934a61" providerId="AD" clId="Web-{9090E2A1-7855-FACD-3959-24892EFC4C99}" dt="2024-04-08T13:37:16.387" v="159" actId="20577"/>
      <pc:docMkLst>
        <pc:docMk/>
      </pc:docMkLst>
      <pc:sldChg chg="modSp">
        <pc:chgData name="Mark Bolus - Queens" userId="S::mark.bolus@queens.covmat.org::24ae16d7-6ea3-4234-8249-56a39a934a61" providerId="AD" clId="Web-{9090E2A1-7855-FACD-3959-24892EFC4C99}" dt="2024-04-08T13:37:16.387" v="159" actId="20577"/>
        <pc:sldMkLst>
          <pc:docMk/>
          <pc:sldMk cId="715273416" sldId="268"/>
        </pc:sldMkLst>
        <pc:spChg chg="mod">
          <ac:chgData name="Mark Bolus - Queens" userId="S::mark.bolus@queens.covmat.org::24ae16d7-6ea3-4234-8249-56a39a934a61" providerId="AD" clId="Web-{9090E2A1-7855-FACD-3959-24892EFC4C99}" dt="2024-04-08T13:37:16.387" v="159" actId="20577"/>
          <ac:spMkLst>
            <pc:docMk/>
            <pc:sldMk cId="715273416" sldId="268"/>
            <ac:spMk id="5" creationId="{00000000-0000-0000-0000-000000000000}"/>
          </ac:spMkLst>
        </pc:spChg>
        <pc:graphicFrameChg chg="mod modGraphic">
          <ac:chgData name="Mark Bolus - Queens" userId="S::mark.bolus@queens.covmat.org::24ae16d7-6ea3-4234-8249-56a39a934a61" providerId="AD" clId="Web-{9090E2A1-7855-FACD-3959-24892EFC4C99}" dt="2024-04-08T13:36:19.183" v="67"/>
          <ac:graphicFrameMkLst>
            <pc:docMk/>
            <pc:sldMk cId="715273416" sldId="268"/>
            <ac:graphicFrameMk id="3" creationId="{00000000-0000-0000-0000-000000000000}"/>
          </ac:graphicFrameMkLst>
        </pc:graphicFrameChg>
        <pc:graphicFrameChg chg="mod modGraphic">
          <ac:chgData name="Mark Bolus - Queens" userId="S::mark.bolus@queens.covmat.org::24ae16d7-6ea3-4234-8249-56a39a934a61" providerId="AD" clId="Web-{9090E2A1-7855-FACD-3959-24892EFC4C99}" dt="2024-04-08T13:36:49.652" v="147"/>
          <ac:graphicFrameMkLst>
            <pc:docMk/>
            <pc:sldMk cId="715273416" sldId="268"/>
            <ac:graphicFrameMk id="12" creationId="{00000000-0000-0000-0000-000000000000}"/>
          </ac:graphicFrameMkLst>
        </pc:graphicFrameChg>
      </pc:sldChg>
    </pc:docChg>
  </pc:docChgLst>
  <pc:docChgLst>
    <pc:chgData name="Elaine Thornett - Queens" userId="S::elaine.thornett@queens.covmat.org::13b6e392-e364-4646-9665-4f6fc7d86371" providerId="AD" clId="Web-{A17B1E76-4A57-D62D-8D56-37EB7D64F355}"/>
    <pc:docChg chg="addSld delSld modSld">
      <pc:chgData name="Elaine Thornett - Queens" userId="S::elaine.thornett@queens.covmat.org::13b6e392-e364-4646-9665-4f6fc7d86371" providerId="AD" clId="Web-{A17B1E76-4A57-D62D-8D56-37EB7D64F355}" dt="2024-06-24T14:35:32.671" v="27"/>
      <pc:docMkLst>
        <pc:docMk/>
      </pc:docMkLst>
      <pc:sldChg chg="modSp">
        <pc:chgData name="Elaine Thornett - Queens" userId="S::elaine.thornett@queens.covmat.org::13b6e392-e364-4646-9665-4f6fc7d86371" providerId="AD" clId="Web-{A17B1E76-4A57-D62D-8D56-37EB7D64F355}" dt="2024-06-24T14:35:32.671" v="27"/>
        <pc:sldMkLst>
          <pc:docMk/>
          <pc:sldMk cId="1973550067" sldId="270"/>
        </pc:sldMkLst>
        <pc:graphicFrameChg chg="mod modGraphic">
          <ac:chgData name="Elaine Thornett - Queens" userId="S::elaine.thornett@queens.covmat.org::13b6e392-e364-4646-9665-4f6fc7d86371" providerId="AD" clId="Web-{A17B1E76-4A57-D62D-8D56-37EB7D64F355}" dt="2024-06-24T14:35:22.140" v="15"/>
          <ac:graphicFrameMkLst>
            <pc:docMk/>
            <pc:sldMk cId="1973550067" sldId="270"/>
            <ac:graphicFrameMk id="3" creationId="{00000000-0000-0000-0000-000000000000}"/>
          </ac:graphicFrameMkLst>
        </pc:graphicFrameChg>
        <pc:graphicFrameChg chg="mod modGraphic">
          <ac:chgData name="Elaine Thornett - Queens" userId="S::elaine.thornett@queens.covmat.org::13b6e392-e364-4646-9665-4f6fc7d86371" providerId="AD" clId="Web-{A17B1E76-4A57-D62D-8D56-37EB7D64F355}" dt="2024-06-24T14:35:32.671" v="27"/>
          <ac:graphicFrameMkLst>
            <pc:docMk/>
            <pc:sldMk cId="1973550067" sldId="270"/>
            <ac:graphicFrameMk id="12" creationId="{00000000-0000-0000-0000-000000000000}"/>
          </ac:graphicFrameMkLst>
        </pc:graphicFrameChg>
      </pc:sldChg>
      <pc:sldChg chg="add del">
        <pc:chgData name="Elaine Thornett - Queens" userId="S::elaine.thornett@queens.covmat.org::13b6e392-e364-4646-9665-4f6fc7d86371" providerId="AD" clId="Web-{A17B1E76-4A57-D62D-8D56-37EB7D64F355}" dt="2024-06-24T14:35:12.827" v="3"/>
        <pc:sldMkLst>
          <pc:docMk/>
          <pc:sldMk cId="3991181710" sldId="271"/>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8889A0B-D4B1-438F-822F-1CA30B47072D}" type="datetimeFigureOut">
              <a:rPr lang="en-US" smtClean="0"/>
              <a:t>6/24/2024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24711726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8889A0B-D4B1-438F-822F-1CA30B47072D}" type="datetimeFigureOut">
              <a:rPr lang="en-US" smtClean="0"/>
              <a:t>6/24/2024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371571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8889A0B-D4B1-438F-822F-1CA30B47072D}" type="datetimeFigureOut">
              <a:rPr lang="en-US" smtClean="0"/>
              <a:t>6/24/2024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6254064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8889A0B-D4B1-438F-822F-1CA30B47072D}" type="datetimeFigureOut">
              <a:rPr lang="en-US" smtClean="0"/>
              <a:t>6/24/2024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40628034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8889A0B-D4B1-438F-822F-1CA30B47072D}" type="datetimeFigureOut">
              <a:rPr lang="en-US" smtClean="0"/>
              <a:t>6/24/2024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20909319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8889A0B-D4B1-438F-822F-1CA30B47072D}" type="datetimeFigureOut">
              <a:rPr lang="en-US" smtClean="0"/>
              <a:t>6/24/2024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24495771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889A0B-D4B1-438F-822F-1CA30B47072D}" type="datetimeFigureOut">
              <a:rPr lang="en-US" smtClean="0"/>
              <a:t>6/24/2024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11907695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98889A0B-D4B1-438F-822F-1CA30B47072D}" type="datetimeFigureOut">
              <a:rPr lang="en-US" smtClean="0"/>
              <a:t>6/24/2024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41087648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98889A0B-D4B1-438F-822F-1CA30B47072D}" type="datetimeFigureOut">
              <a:rPr lang="en-US" smtClean="0"/>
              <a:t>6/24/2024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40358917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8889A0B-D4B1-438F-822F-1CA30B47072D}" type="datetimeFigureOut">
              <a:rPr lang="en-US" smtClean="0"/>
              <a:t>6/24/2024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1235522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8889A0B-D4B1-438F-822F-1CA30B47072D}" type="datetimeFigureOut">
              <a:rPr lang="en-US" smtClean="0"/>
              <a:t>6/24/2024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25970179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98889A0B-D4B1-438F-822F-1CA30B47072D}" type="datetimeFigureOut">
              <a:rPr lang="en-US" smtClean="0"/>
              <a:t>6/24/2024</a:t>
            </a:fld>
            <a:endParaRPr 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F5C131BB-5C9D-4CDD-BF24-8A7B371599B9}" type="slidenum">
              <a:rPr lang="en-US" smtClean="0"/>
              <a:t>‹#›</a:t>
            </a:fld>
            <a:endParaRPr lang="en-US"/>
          </a:p>
        </p:txBody>
      </p:sp>
    </p:spTree>
    <p:extLst>
      <p:ext uri="{BB962C8B-B14F-4D97-AF65-F5344CB8AC3E}">
        <p14:creationId xmlns:p14="http://schemas.microsoft.com/office/powerpoint/2010/main" val="110916129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E1B35-3025-6E98-8DB9-76A93A32BD8F}"/>
              </a:ext>
            </a:extLst>
          </p:cNvPr>
          <p:cNvSpPr>
            <a:spLocks noGrp="1"/>
          </p:cNvSpPr>
          <p:nvPr>
            <p:ph type="ctrTitle"/>
          </p:nvPr>
        </p:nvSpPr>
        <p:spPr>
          <a:xfrm>
            <a:off x="514350" y="1621191"/>
            <a:ext cx="5829300" cy="894865"/>
          </a:xfrm>
        </p:spPr>
        <p:txBody>
          <a:bodyPr/>
          <a:lstStyle/>
          <a:p>
            <a:r>
              <a:rPr lang="en-GB" dirty="0"/>
              <a:t>Instructions</a:t>
            </a:r>
          </a:p>
        </p:txBody>
      </p:sp>
      <p:sp>
        <p:nvSpPr>
          <p:cNvPr id="3" name="Subtitle 2">
            <a:extLst>
              <a:ext uri="{FF2B5EF4-FFF2-40B4-BE49-F238E27FC236}">
                <a16:creationId xmlns:a16="http://schemas.microsoft.com/office/drawing/2014/main" id="{D68A152E-F7DA-7681-3C38-C1EBFC31B8F3}"/>
              </a:ext>
            </a:extLst>
          </p:cNvPr>
          <p:cNvSpPr>
            <a:spLocks noGrp="1"/>
          </p:cNvSpPr>
          <p:nvPr>
            <p:ph type="subTitle" idx="1"/>
          </p:nvPr>
        </p:nvSpPr>
        <p:spPr>
          <a:xfrm>
            <a:off x="857250" y="2561344"/>
            <a:ext cx="5143500" cy="3565718"/>
          </a:xfrm>
        </p:spPr>
        <p:txBody>
          <a:bodyPr>
            <a:normAutofit fontScale="92500" lnSpcReduction="10000"/>
          </a:bodyPr>
          <a:lstStyle/>
          <a:p>
            <a:pPr algn="l"/>
            <a:r>
              <a:rPr lang="en-GB" sz="2400" dirty="0"/>
              <a:t>The first row of words are from previous topics or in the case of year 3, from Key stage 1. This should enable all children to colour some of their grid in green.</a:t>
            </a:r>
          </a:p>
          <a:p>
            <a:pPr algn="l"/>
            <a:r>
              <a:rPr lang="en-GB" sz="2400" dirty="0"/>
              <a:t>The middle row (and one or two of bottom row) are the new words for this topic</a:t>
            </a:r>
          </a:p>
          <a:p>
            <a:pPr algn="l"/>
            <a:r>
              <a:rPr lang="en-GB" sz="2400" dirty="0"/>
              <a:t>The remaining 3 or 4 words might only be picked up by GDS pupils. Ensure that anybody colouring these green proves that they can use the words by writing it in the Vocabulary in Action section.</a:t>
            </a:r>
          </a:p>
        </p:txBody>
      </p:sp>
    </p:spTree>
    <p:extLst>
      <p:ext uri="{BB962C8B-B14F-4D97-AF65-F5344CB8AC3E}">
        <p14:creationId xmlns:p14="http://schemas.microsoft.com/office/powerpoint/2010/main" val="18496799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3376" y="460790"/>
            <a:ext cx="6791242" cy="584775"/>
          </a:xfrm>
          <a:prstGeom prst="rect">
            <a:avLst/>
          </a:prstGeom>
          <a:noFill/>
        </p:spPr>
        <p:txBody>
          <a:bodyPr wrap="square" lIns="91440" tIns="45720" rIns="91440" bIns="45720" rtlCol="0" anchor="t">
            <a:spAutoFit/>
          </a:bodyPr>
          <a:lstStyle/>
          <a:p>
            <a:pPr algn="ctr"/>
            <a:r>
              <a:rPr lang="en-GB" sz="3200" dirty="0">
                <a:ln w="3175">
                  <a:solidFill>
                    <a:schemeClr val="tx1"/>
                  </a:solidFill>
                </a:ln>
                <a:latin typeface="Gill Sans MT"/>
              </a:rPr>
              <a:t>Rome and Away!</a:t>
            </a:r>
            <a:endParaRPr lang="en-GB" sz="3200" dirty="0">
              <a:ln w="3175">
                <a:solidFill>
                  <a:prstClr val="black"/>
                </a:solidFill>
              </a:ln>
              <a:latin typeface="Gill Sans MT"/>
            </a:endParaRPr>
          </a:p>
        </p:txBody>
      </p:sp>
      <p:graphicFrame>
        <p:nvGraphicFramePr>
          <p:cNvPr id="3" name="Table 2"/>
          <p:cNvGraphicFramePr>
            <a:graphicFrameLocks noGrp="1"/>
          </p:cNvGraphicFramePr>
          <p:nvPr>
            <p:extLst>
              <p:ext uri="{D42A27DB-BD31-4B8C-83A1-F6EECF244321}">
                <p14:modId xmlns:p14="http://schemas.microsoft.com/office/powerpoint/2010/main" val="3955230434"/>
              </p:ext>
            </p:extLst>
          </p:nvPr>
        </p:nvGraphicFramePr>
        <p:xfrm>
          <a:off x="564250" y="1550363"/>
          <a:ext cx="5790770" cy="2156228"/>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algn="ctr"/>
                      <a:r>
                        <a:rPr lang="en-GB" dirty="0">
                          <a:solidFill>
                            <a:sysClr val="windowText" lastClr="000000"/>
                          </a:solidFill>
                          <a:latin typeface="Gill Sans MT" panose="020B0502020104020203" pitchFamily="34" charset="0"/>
                        </a:rPr>
                        <a:t>Vocabulary Words</a:t>
                      </a:r>
                      <a:r>
                        <a:rPr lang="en-GB" baseline="0" dirty="0">
                          <a:solidFill>
                            <a:sysClr val="windowText" lastClr="000000"/>
                          </a:solidFill>
                          <a:latin typeface="Gill Sans MT" panose="020B0502020104020203" pitchFamily="34" charset="0"/>
                        </a:rPr>
                        <a:t> I Know (beginning of topic)</a:t>
                      </a:r>
                      <a:endParaRPr lang="en-GB" dirty="0">
                        <a:solidFill>
                          <a:sysClr val="windowText" lastClr="000000"/>
                        </a:solidFill>
                        <a:latin typeface="Gill Sans MT" panose="020B0502020104020203" pitchFamily="34" charset="0"/>
                      </a:endParaRPr>
                    </a:p>
                  </a:txBody>
                  <a:tcPr anchor="ctr">
                    <a:lnB w="12700" cap="flat" cmpd="sng" algn="ctr">
                      <a:solidFill>
                        <a:schemeClr val="tx1"/>
                      </a:solidFill>
                      <a:prstDash val="solid"/>
                      <a:round/>
                      <a:headEnd type="none" w="med" len="med"/>
                      <a:tailEnd type="none" w="med" len="med"/>
                    </a:lnB>
                    <a:solidFill>
                      <a:srgbClr val="EB6BDC"/>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855616550"/>
                  </a:ext>
                </a:extLst>
              </a:tr>
              <a:tr h="413327">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Century</a:t>
                      </a:r>
                      <a:r>
                        <a:rPr lang="en-GB" sz="1050" baseline="0" dirty="0">
                          <a:latin typeface="Gill Sans MT" panose="020B0502020104020203" pitchFamily="34" charset="0"/>
                        </a:rPr>
                        <a:t> </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Ancient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Civilisation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Primary Source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Beliefs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dirty="0">
                          <a:latin typeface="Gill Sans MT" panose="020B0502020104020203" pitchFamily="34" charset="0"/>
                        </a:rPr>
                        <a:t>AD (CE)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Conquer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Empire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Invade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Revolt/ rebel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BC (BCE)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Cause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Consequence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Hypocaust</a:t>
                      </a:r>
                      <a:r>
                        <a:rPr lang="en-GB" sz="1050" baseline="0" dirty="0">
                          <a:latin typeface="Gill Sans MT" panose="020B0502020104020203" pitchFamily="34" charset="0"/>
                        </a:rPr>
                        <a:t> </a:t>
                      </a:r>
                      <a:r>
                        <a:rPr lang="en-GB" sz="1050" dirty="0">
                          <a:latin typeface="Gill Sans MT" panose="020B0502020104020203" pitchFamily="34" charset="0"/>
                        </a:rPr>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Christianity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dirty="0">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dirty="0">
                          <a:latin typeface="Gill Sans MT" panose="020B0502020104020203" pitchFamily="34" charset="0"/>
                        </a:rPr>
                        <a:t>I know what it </a:t>
                      </a:r>
                    </a:p>
                    <a:p>
                      <a:pPr algn="ctr"/>
                      <a:r>
                        <a:rPr lang="en-GB" dirty="0">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dirty="0">
                          <a:latin typeface="Gill Sans MT" panose="020B0502020104020203" pitchFamily="34" charset="0"/>
                        </a:rPr>
                        <a:t>I can use it in </a:t>
                      </a:r>
                    </a:p>
                    <a:p>
                      <a:pPr algn="ctr"/>
                      <a:r>
                        <a:rPr lang="en-GB" dirty="0">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
        <p:nvSpPr>
          <p:cNvPr id="4" name="Oval 3"/>
          <p:cNvSpPr/>
          <p:nvPr/>
        </p:nvSpPr>
        <p:spPr>
          <a:xfrm>
            <a:off x="688639" y="3315819"/>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2649341" y="3315819"/>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4591445" y="3312073"/>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470892" y="6343650"/>
            <a:ext cx="5790770" cy="3093154"/>
          </a:xfrm>
          <a:prstGeom prst="rect">
            <a:avLst/>
          </a:prstGeom>
          <a:ln>
            <a:solidFill>
              <a:srgbClr val="EB6BDC"/>
            </a:solid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spcBef>
                <a:spcPts val="600"/>
              </a:spcBef>
              <a:spcAft>
                <a:spcPts val="1200"/>
              </a:spcAft>
            </a:pPr>
            <a:r>
              <a:rPr lang="en-GB" sz="2000" dirty="0">
                <a:latin typeface="Gill Sans MT" panose="020B0502020104020203" pitchFamily="34" charset="0"/>
              </a:rPr>
              <a:t>Vocabulary In Action</a:t>
            </a:r>
          </a:p>
          <a:p>
            <a:pPr algn="ctr">
              <a:spcBef>
                <a:spcPts val="600"/>
              </a:spcBef>
              <a:spcAft>
                <a:spcPts val="1200"/>
              </a:spcAft>
            </a:pPr>
            <a:r>
              <a:rPr lang="en-GB" sz="2000" dirty="0">
                <a:latin typeface="Gill Sans MT" panose="020B0502020104020203" pitchFamily="34" charset="0"/>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 ________________________________________</a:t>
            </a:r>
            <a:endParaRPr lang="en-GB" dirty="0">
              <a:latin typeface="Gill Sans MT" panose="020B0502020104020203" pitchFamily="34" charset="0"/>
            </a:endParaRPr>
          </a:p>
        </p:txBody>
      </p:sp>
      <p:sp>
        <p:nvSpPr>
          <p:cNvPr id="49" name="Oval 48"/>
          <p:cNvSpPr/>
          <p:nvPr/>
        </p:nvSpPr>
        <p:spPr>
          <a:xfrm>
            <a:off x="688639" y="5723338"/>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p:cNvSpPr/>
          <p:nvPr/>
        </p:nvSpPr>
        <p:spPr>
          <a:xfrm>
            <a:off x="2649341" y="5723338"/>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p:cNvSpPr/>
          <p:nvPr/>
        </p:nvSpPr>
        <p:spPr>
          <a:xfrm>
            <a:off x="4591445" y="5719592"/>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46" name="Table 45"/>
          <p:cNvGraphicFramePr>
            <a:graphicFrameLocks noGrp="1"/>
          </p:cNvGraphicFramePr>
          <p:nvPr>
            <p:extLst>
              <p:ext uri="{D42A27DB-BD31-4B8C-83A1-F6EECF244321}">
                <p14:modId xmlns:p14="http://schemas.microsoft.com/office/powerpoint/2010/main" val="1746753368"/>
              </p:ext>
            </p:extLst>
          </p:nvPr>
        </p:nvGraphicFramePr>
        <p:xfrm>
          <a:off x="564250" y="3947006"/>
          <a:ext cx="5790770" cy="2156228"/>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algn="ctr"/>
                      <a:r>
                        <a:rPr lang="en-GB" dirty="0">
                          <a:solidFill>
                            <a:sysClr val="windowText" lastClr="000000"/>
                          </a:solidFill>
                          <a:latin typeface="Gill Sans MT" panose="020B0502020104020203" pitchFamily="34" charset="0"/>
                        </a:rPr>
                        <a:t>Vocabulary Words</a:t>
                      </a:r>
                      <a:r>
                        <a:rPr lang="en-GB" baseline="0" dirty="0">
                          <a:solidFill>
                            <a:sysClr val="windowText" lastClr="000000"/>
                          </a:solidFill>
                          <a:latin typeface="Gill Sans MT" panose="020B0502020104020203" pitchFamily="34" charset="0"/>
                        </a:rPr>
                        <a:t> I Know (end of topic)</a:t>
                      </a:r>
                      <a:endParaRPr lang="en-GB" dirty="0">
                        <a:solidFill>
                          <a:sysClr val="windowText" lastClr="000000"/>
                        </a:solidFill>
                        <a:latin typeface="Gill Sans MT" panose="020B0502020104020203" pitchFamily="34" charset="0"/>
                      </a:endParaRPr>
                    </a:p>
                  </a:txBody>
                  <a:tcPr anchor="ctr">
                    <a:lnB w="12700" cap="flat" cmpd="sng" algn="ctr">
                      <a:solidFill>
                        <a:schemeClr val="tx1"/>
                      </a:solidFill>
                      <a:prstDash val="solid"/>
                      <a:round/>
                      <a:headEnd type="none" w="med" len="med"/>
                      <a:tailEnd type="none" w="med" len="med"/>
                    </a:lnB>
                    <a:solidFill>
                      <a:srgbClr val="EB6BDC"/>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855616550"/>
                  </a:ext>
                </a:extLst>
              </a:tr>
              <a:tr h="413327">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Century</a:t>
                      </a:r>
                      <a:r>
                        <a:rPr lang="en-GB" sz="1050" baseline="0" dirty="0">
                          <a:latin typeface="Gill Sans MT" panose="020B0502020104020203" pitchFamily="34" charset="0"/>
                        </a:rPr>
                        <a:t> </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Ancient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Civilisation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Primary Source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Beliefs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dirty="0">
                          <a:latin typeface="Gill Sans MT" panose="020B0502020104020203" pitchFamily="34" charset="0"/>
                        </a:rPr>
                        <a:t>AD (CE)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Conquer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Empire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Invade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Revolt/ rebel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BC (BCE)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Cause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Consequence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Hypocaust</a:t>
                      </a:r>
                      <a:r>
                        <a:rPr lang="en-GB" sz="1050" baseline="0" dirty="0">
                          <a:latin typeface="Gill Sans MT" panose="020B0502020104020203" pitchFamily="34" charset="0"/>
                        </a:rPr>
                        <a:t> </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Christianity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dirty="0">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dirty="0">
                          <a:latin typeface="Gill Sans MT" panose="020B0502020104020203" pitchFamily="34" charset="0"/>
                        </a:rPr>
                        <a:t>I know what it </a:t>
                      </a:r>
                    </a:p>
                    <a:p>
                      <a:pPr algn="ctr"/>
                      <a:r>
                        <a:rPr lang="en-GB" dirty="0">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dirty="0">
                          <a:latin typeface="Gill Sans MT" panose="020B0502020104020203" pitchFamily="34" charset="0"/>
                        </a:rPr>
                        <a:t>I can use it in </a:t>
                      </a:r>
                    </a:p>
                    <a:p>
                      <a:pPr algn="ctr"/>
                      <a:r>
                        <a:rPr lang="en-GB" dirty="0">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Tree>
    <p:extLst>
      <p:ext uri="{BB962C8B-B14F-4D97-AF65-F5344CB8AC3E}">
        <p14:creationId xmlns:p14="http://schemas.microsoft.com/office/powerpoint/2010/main" val="17709961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3376" y="460790"/>
            <a:ext cx="6791242" cy="1077218"/>
          </a:xfrm>
          <a:prstGeom prst="rect">
            <a:avLst/>
          </a:prstGeom>
          <a:noFill/>
        </p:spPr>
        <p:txBody>
          <a:bodyPr wrap="square" lIns="91440" tIns="45720" rIns="91440" bIns="45720" rtlCol="0" anchor="t">
            <a:spAutoFit/>
          </a:bodyPr>
          <a:lstStyle/>
          <a:p>
            <a:pPr algn="ctr"/>
            <a:r>
              <a:rPr lang="en-GB" sz="3200" dirty="0">
                <a:ln w="3175">
                  <a:solidFill>
                    <a:schemeClr val="tx1"/>
                  </a:solidFill>
                </a:ln>
                <a:latin typeface="Gill Sans MT"/>
              </a:rPr>
              <a:t>What really happened at The Battle of Bosworth?</a:t>
            </a:r>
            <a:endParaRPr lang="en-GB" sz="3200" dirty="0">
              <a:ln w="3175">
                <a:solidFill>
                  <a:schemeClr val="tx1"/>
                </a:solidFill>
              </a:ln>
              <a:latin typeface="Gill Sans MT" panose="020B0502020104020203"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63737934"/>
              </p:ext>
            </p:extLst>
          </p:nvPr>
        </p:nvGraphicFramePr>
        <p:xfrm>
          <a:off x="564250" y="1550363"/>
          <a:ext cx="5790770" cy="2156228"/>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algn="ctr"/>
                      <a:r>
                        <a:rPr lang="en-GB" dirty="0">
                          <a:solidFill>
                            <a:sysClr val="windowText" lastClr="000000"/>
                          </a:solidFill>
                          <a:latin typeface="Gill Sans MT" panose="020B0502020104020203" pitchFamily="34" charset="0"/>
                        </a:rPr>
                        <a:t>Vocabulary Words</a:t>
                      </a:r>
                      <a:r>
                        <a:rPr lang="en-GB" baseline="0" dirty="0">
                          <a:solidFill>
                            <a:sysClr val="windowText" lastClr="000000"/>
                          </a:solidFill>
                          <a:latin typeface="Gill Sans MT" panose="020B0502020104020203" pitchFamily="34" charset="0"/>
                        </a:rPr>
                        <a:t> I Know (beginning of topic)</a:t>
                      </a:r>
                      <a:endParaRPr lang="en-GB" dirty="0">
                        <a:solidFill>
                          <a:sysClr val="windowText" lastClr="000000"/>
                        </a:solidFill>
                        <a:latin typeface="Gill Sans MT" panose="020B0502020104020203" pitchFamily="34" charset="0"/>
                      </a:endParaRPr>
                    </a:p>
                  </a:txBody>
                  <a:tcPr anchor="ctr">
                    <a:lnB w="12700" cap="flat" cmpd="sng" algn="ctr">
                      <a:solidFill>
                        <a:schemeClr val="tx1"/>
                      </a:solidFill>
                      <a:prstDash val="solid"/>
                      <a:round/>
                      <a:headEnd type="none" w="med" len="med"/>
                      <a:tailEnd type="none" w="med" len="med"/>
                    </a:lnB>
                    <a:solidFill>
                      <a:srgbClr val="EB6BDC"/>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855616550"/>
                  </a:ext>
                </a:extLst>
              </a:tr>
              <a:tr h="413327">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Conflict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Battle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Ancient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rtl="0" eaLnBrk="1" fontAlgn="auto" latinLnBrk="0" hangingPunct="1">
                        <a:lnSpc>
                          <a:spcPct val="100000"/>
                        </a:lnSpc>
                        <a:spcBef>
                          <a:spcPts val="0"/>
                        </a:spcBef>
                        <a:spcAft>
                          <a:spcPts val="0"/>
                        </a:spcAft>
                        <a:buClrTx/>
                        <a:buSzTx/>
                        <a:buFontTx/>
                        <a:buNone/>
                      </a:pPr>
                      <a:r>
                        <a:rPr lang="en-GB" sz="1050" dirty="0">
                          <a:latin typeface="Gill Sans MT"/>
                        </a:rPr>
                        <a:t>Primary source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a:rPr>
                        <a:t>Secondary source</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dirty="0">
                          <a:latin typeface="Gill Sans MT" panose="020B0502020104020203" pitchFamily="34" charset="0"/>
                        </a:rPr>
                        <a:t>Civil War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Consequence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Medieval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Tudor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House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Dynasty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Legacy</a:t>
                      </a:r>
                      <a:r>
                        <a:rPr lang="en-GB" sz="1050" baseline="0" dirty="0">
                          <a:latin typeface="Gill Sans MT" panose="020B0502020104020203" pitchFamily="34" charset="0"/>
                        </a:rPr>
                        <a:t> </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 Plantagenet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Propaganda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Symbol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dirty="0">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dirty="0">
                          <a:latin typeface="Gill Sans MT" panose="020B0502020104020203" pitchFamily="34" charset="0"/>
                        </a:rPr>
                        <a:t>I know what it </a:t>
                      </a:r>
                    </a:p>
                    <a:p>
                      <a:pPr algn="ctr"/>
                      <a:r>
                        <a:rPr lang="en-GB" dirty="0">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dirty="0">
                          <a:latin typeface="Gill Sans MT" panose="020B0502020104020203" pitchFamily="34" charset="0"/>
                        </a:rPr>
                        <a:t>I can use it in </a:t>
                      </a:r>
                    </a:p>
                    <a:p>
                      <a:pPr algn="ctr"/>
                      <a:r>
                        <a:rPr lang="en-GB" dirty="0">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
        <p:nvSpPr>
          <p:cNvPr id="4" name="Oval 3"/>
          <p:cNvSpPr/>
          <p:nvPr/>
        </p:nvSpPr>
        <p:spPr>
          <a:xfrm>
            <a:off x="688639" y="3315819"/>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2649341" y="3315819"/>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4591445" y="3312073"/>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470892" y="6343650"/>
            <a:ext cx="5790770" cy="2862322"/>
          </a:xfrm>
          <a:prstGeom prst="rect">
            <a:avLst/>
          </a:prstGeom>
          <a:ln>
            <a:solidFill>
              <a:srgbClr val="EB6BDC"/>
            </a:solidFill>
          </a:ln>
        </p:spPr>
        <p:style>
          <a:lnRef idx="2">
            <a:schemeClr val="accent4"/>
          </a:lnRef>
          <a:fillRef idx="1">
            <a:schemeClr val="lt1"/>
          </a:fillRef>
          <a:effectRef idx="0">
            <a:schemeClr val="accent4"/>
          </a:effectRef>
          <a:fontRef idx="minor">
            <a:schemeClr val="dk1"/>
          </a:fontRef>
        </p:style>
        <p:txBody>
          <a:bodyPr wrap="square" lIns="91440" tIns="45720" rIns="91440" bIns="45720" rtlCol="0" anchor="t">
            <a:spAutoFit/>
          </a:bodyPr>
          <a:lstStyle/>
          <a:p>
            <a:pPr algn="ctr">
              <a:spcBef>
                <a:spcPts val="600"/>
              </a:spcBef>
              <a:spcAft>
                <a:spcPts val="1200"/>
              </a:spcAft>
            </a:pPr>
            <a:r>
              <a:rPr lang="en-GB" sz="2000" dirty="0">
                <a:latin typeface="Gill Sans MT"/>
              </a:rPr>
              <a:t>Vocabulary In </a:t>
            </a:r>
            <a:r>
              <a:rPr lang="en-GB" sz="2000">
                <a:latin typeface="Gill Sans MT"/>
              </a:rPr>
              <a:t>Action</a:t>
            </a:r>
            <a:endParaRPr lang="en-GB" sz="2000">
              <a:latin typeface="Gill Sans MT" panose="020B0502020104020203" pitchFamily="34" charset="0"/>
            </a:endParaRPr>
          </a:p>
          <a:p>
            <a:pPr algn="ctr">
              <a:spcBef>
                <a:spcPts val="600"/>
              </a:spcBef>
              <a:spcAft>
                <a:spcPts val="1200"/>
              </a:spcAft>
            </a:pPr>
            <a:r>
              <a:rPr lang="en-GB" sz="2000">
                <a:latin typeface="Gill Sans MT"/>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endParaRPr lang="en-GB" sz="2000">
              <a:latin typeface="Gill Sans MT" panose="020B0502020104020203" pitchFamily="34" charset="0"/>
            </a:endParaRPr>
          </a:p>
        </p:txBody>
      </p:sp>
      <p:sp>
        <p:nvSpPr>
          <p:cNvPr id="49" name="Oval 48"/>
          <p:cNvSpPr/>
          <p:nvPr/>
        </p:nvSpPr>
        <p:spPr>
          <a:xfrm>
            <a:off x="688639" y="5723338"/>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p:cNvSpPr/>
          <p:nvPr/>
        </p:nvSpPr>
        <p:spPr>
          <a:xfrm>
            <a:off x="2649341" y="5723338"/>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p:cNvSpPr/>
          <p:nvPr/>
        </p:nvSpPr>
        <p:spPr>
          <a:xfrm>
            <a:off x="4591445" y="5719592"/>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2" name="Table 11"/>
          <p:cNvGraphicFramePr>
            <a:graphicFrameLocks noGrp="1"/>
          </p:cNvGraphicFramePr>
          <p:nvPr>
            <p:extLst>
              <p:ext uri="{D42A27DB-BD31-4B8C-83A1-F6EECF244321}">
                <p14:modId xmlns:p14="http://schemas.microsoft.com/office/powerpoint/2010/main" val="344053190"/>
              </p:ext>
            </p:extLst>
          </p:nvPr>
        </p:nvGraphicFramePr>
        <p:xfrm>
          <a:off x="564250" y="3939877"/>
          <a:ext cx="5790770" cy="2156228"/>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algn="ctr"/>
                      <a:r>
                        <a:rPr lang="en-GB" dirty="0">
                          <a:solidFill>
                            <a:sysClr val="windowText" lastClr="000000"/>
                          </a:solidFill>
                          <a:latin typeface="Gill Sans MT" panose="020B0502020104020203" pitchFamily="34" charset="0"/>
                        </a:rPr>
                        <a:t>Vocabulary Words</a:t>
                      </a:r>
                      <a:r>
                        <a:rPr lang="en-GB" baseline="0" dirty="0">
                          <a:solidFill>
                            <a:sysClr val="windowText" lastClr="000000"/>
                          </a:solidFill>
                          <a:latin typeface="Gill Sans MT" panose="020B0502020104020203" pitchFamily="34" charset="0"/>
                        </a:rPr>
                        <a:t> I Know (end of topic)</a:t>
                      </a:r>
                      <a:endParaRPr lang="en-GB" dirty="0">
                        <a:solidFill>
                          <a:sysClr val="windowText" lastClr="000000"/>
                        </a:solidFill>
                        <a:latin typeface="Gill Sans MT" panose="020B0502020104020203" pitchFamily="34" charset="0"/>
                      </a:endParaRPr>
                    </a:p>
                  </a:txBody>
                  <a:tcPr anchor="ctr">
                    <a:lnB w="12700" cap="flat" cmpd="sng" algn="ctr">
                      <a:solidFill>
                        <a:schemeClr val="tx1"/>
                      </a:solidFill>
                      <a:prstDash val="solid"/>
                      <a:round/>
                      <a:headEnd type="none" w="med" len="med"/>
                      <a:tailEnd type="none" w="med" len="med"/>
                    </a:lnB>
                    <a:solidFill>
                      <a:srgbClr val="EB6BDC"/>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855616550"/>
                  </a:ext>
                </a:extLst>
              </a:tr>
              <a:tr h="413327">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Conflict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Battle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Ancient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rtl="0" eaLnBrk="1" fontAlgn="auto" latinLnBrk="0" hangingPunct="1">
                        <a:lnSpc>
                          <a:spcPct val="100000"/>
                        </a:lnSpc>
                        <a:spcBef>
                          <a:spcPts val="0"/>
                        </a:spcBef>
                        <a:spcAft>
                          <a:spcPts val="0"/>
                        </a:spcAft>
                        <a:buClrTx/>
                        <a:buSzTx/>
                        <a:buFontTx/>
                        <a:buNone/>
                      </a:pPr>
                      <a:r>
                        <a:rPr lang="en-GB" sz="1050" dirty="0">
                          <a:latin typeface="Gill Sans MT"/>
                        </a:rPr>
                        <a:t>Primary source</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a:rPr>
                        <a:t>Secondary source</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dirty="0">
                          <a:latin typeface="Gill Sans MT" panose="020B0502020104020203" pitchFamily="34" charset="0"/>
                        </a:rPr>
                        <a:t>Civil War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Consequence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Medieval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Tudor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House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Dynasty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Legacy</a:t>
                      </a:r>
                      <a:r>
                        <a:rPr lang="en-GB" sz="1050" baseline="0" dirty="0">
                          <a:latin typeface="Gill Sans MT" panose="020B0502020104020203" pitchFamily="34" charset="0"/>
                        </a:rPr>
                        <a:t> </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 Plantagenet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Propaganda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Symbol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dirty="0">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dirty="0">
                          <a:latin typeface="Gill Sans MT" panose="020B0502020104020203" pitchFamily="34" charset="0"/>
                        </a:rPr>
                        <a:t>I know what it </a:t>
                      </a:r>
                    </a:p>
                    <a:p>
                      <a:pPr algn="ctr"/>
                      <a:r>
                        <a:rPr lang="en-GB" dirty="0">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dirty="0">
                          <a:latin typeface="Gill Sans MT" panose="020B0502020104020203" pitchFamily="34" charset="0"/>
                        </a:rPr>
                        <a:t>I can use it in </a:t>
                      </a:r>
                    </a:p>
                    <a:p>
                      <a:pPr algn="ctr"/>
                      <a:r>
                        <a:rPr lang="en-GB" dirty="0">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Tree>
    <p:extLst>
      <p:ext uri="{BB962C8B-B14F-4D97-AF65-F5344CB8AC3E}">
        <p14:creationId xmlns:p14="http://schemas.microsoft.com/office/powerpoint/2010/main" val="7152734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3376" y="460790"/>
            <a:ext cx="6791242" cy="584775"/>
          </a:xfrm>
          <a:prstGeom prst="rect">
            <a:avLst/>
          </a:prstGeom>
          <a:noFill/>
        </p:spPr>
        <p:txBody>
          <a:bodyPr wrap="square" lIns="91440" tIns="45720" rIns="91440" bIns="45720" rtlCol="0" anchor="t">
            <a:spAutoFit/>
          </a:bodyPr>
          <a:lstStyle/>
          <a:p>
            <a:pPr algn="ctr"/>
            <a:r>
              <a:rPr lang="en-GB" sz="3200" dirty="0">
                <a:ln w="3175">
                  <a:solidFill>
                    <a:schemeClr val="tx1"/>
                  </a:solidFill>
                </a:ln>
                <a:latin typeface="Gill Sans MT"/>
              </a:rPr>
              <a:t>Children of the Revolution</a:t>
            </a:r>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297306358"/>
              </p:ext>
            </p:extLst>
          </p:nvPr>
        </p:nvGraphicFramePr>
        <p:xfrm>
          <a:off x="564250" y="1550363"/>
          <a:ext cx="5790770" cy="2156228"/>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algn="ctr"/>
                      <a:r>
                        <a:rPr lang="en-GB" dirty="0">
                          <a:solidFill>
                            <a:sysClr val="windowText" lastClr="000000"/>
                          </a:solidFill>
                          <a:latin typeface="Gill Sans MT" panose="020B0502020104020203" pitchFamily="34" charset="0"/>
                        </a:rPr>
                        <a:t>Vocabulary Words</a:t>
                      </a:r>
                      <a:r>
                        <a:rPr lang="en-GB" baseline="0" dirty="0">
                          <a:solidFill>
                            <a:sysClr val="windowText" lastClr="000000"/>
                          </a:solidFill>
                          <a:latin typeface="Gill Sans MT" panose="020B0502020104020203" pitchFamily="34" charset="0"/>
                        </a:rPr>
                        <a:t> I Know (beginning of topic)</a:t>
                      </a:r>
                      <a:endParaRPr lang="en-GB" dirty="0">
                        <a:solidFill>
                          <a:sysClr val="windowText" lastClr="000000"/>
                        </a:solidFill>
                        <a:latin typeface="Gill Sans MT" panose="020B0502020104020203" pitchFamily="34" charset="0"/>
                      </a:endParaRPr>
                    </a:p>
                  </a:txBody>
                  <a:tcPr anchor="ctr">
                    <a:lnB w="12700" cap="flat" cmpd="sng" algn="ctr">
                      <a:solidFill>
                        <a:schemeClr val="tx1"/>
                      </a:solidFill>
                      <a:prstDash val="solid"/>
                      <a:round/>
                      <a:headEnd type="none" w="med" len="med"/>
                      <a:tailEnd type="none" w="med" len="med"/>
                    </a:lnB>
                    <a:solidFill>
                      <a:srgbClr val="EB6BDC"/>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855616550"/>
                  </a:ext>
                </a:extLst>
              </a:tr>
              <a:tr h="413327">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Factories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Society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School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Laws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Railway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dirty="0">
                          <a:latin typeface="Gill Sans MT" panose="020B0502020104020203" pitchFamily="34" charset="0"/>
                        </a:rPr>
                        <a:t>Industrial Revolution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 Social Change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Workhouse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Reforms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Census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Rural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Urban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Philanthropist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Act of Parliament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dirty="0">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dirty="0">
                          <a:latin typeface="Gill Sans MT" panose="020B0502020104020203" pitchFamily="34" charset="0"/>
                        </a:rPr>
                        <a:t>I know what it </a:t>
                      </a:r>
                    </a:p>
                    <a:p>
                      <a:pPr algn="ctr"/>
                      <a:r>
                        <a:rPr lang="en-GB" dirty="0">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dirty="0">
                          <a:latin typeface="Gill Sans MT" panose="020B0502020104020203" pitchFamily="34" charset="0"/>
                        </a:rPr>
                        <a:t>I can use it in </a:t>
                      </a:r>
                    </a:p>
                    <a:p>
                      <a:pPr algn="ctr"/>
                      <a:r>
                        <a:rPr lang="en-GB" dirty="0">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
        <p:nvSpPr>
          <p:cNvPr id="4" name="Oval 3"/>
          <p:cNvSpPr/>
          <p:nvPr/>
        </p:nvSpPr>
        <p:spPr>
          <a:xfrm>
            <a:off x="688639" y="3315819"/>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2649341" y="3315819"/>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4591445" y="3312073"/>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470892" y="6343650"/>
            <a:ext cx="5790770" cy="3093154"/>
          </a:xfrm>
          <a:prstGeom prst="rect">
            <a:avLst/>
          </a:prstGeom>
          <a:ln>
            <a:solidFill>
              <a:srgbClr val="EB6BDC"/>
            </a:solid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spcBef>
                <a:spcPts val="600"/>
              </a:spcBef>
              <a:spcAft>
                <a:spcPts val="1200"/>
              </a:spcAft>
            </a:pPr>
            <a:r>
              <a:rPr lang="en-GB" sz="2000" dirty="0">
                <a:latin typeface="Gill Sans MT" panose="020B0502020104020203" pitchFamily="34" charset="0"/>
              </a:rPr>
              <a:t>Vocabulary In Action</a:t>
            </a:r>
          </a:p>
          <a:p>
            <a:pPr algn="ctr">
              <a:spcBef>
                <a:spcPts val="600"/>
              </a:spcBef>
              <a:spcAft>
                <a:spcPts val="1200"/>
              </a:spcAft>
            </a:pPr>
            <a:r>
              <a:rPr lang="en-GB" sz="2000" dirty="0">
                <a:latin typeface="Gill Sans MT" panose="020B0502020104020203" pitchFamily="34" charset="0"/>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 ________________________________________</a:t>
            </a:r>
            <a:endParaRPr lang="en-GB" dirty="0">
              <a:latin typeface="Gill Sans MT" panose="020B0502020104020203" pitchFamily="34" charset="0"/>
            </a:endParaRPr>
          </a:p>
        </p:txBody>
      </p:sp>
      <p:sp>
        <p:nvSpPr>
          <p:cNvPr id="49" name="Oval 48"/>
          <p:cNvSpPr/>
          <p:nvPr/>
        </p:nvSpPr>
        <p:spPr>
          <a:xfrm>
            <a:off x="688639" y="5723338"/>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p:cNvSpPr/>
          <p:nvPr/>
        </p:nvSpPr>
        <p:spPr>
          <a:xfrm>
            <a:off x="2649341" y="5723338"/>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p:cNvSpPr/>
          <p:nvPr/>
        </p:nvSpPr>
        <p:spPr>
          <a:xfrm>
            <a:off x="4591445" y="5719592"/>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2" name="Table 11"/>
          <p:cNvGraphicFramePr>
            <a:graphicFrameLocks noGrp="1"/>
          </p:cNvGraphicFramePr>
          <p:nvPr>
            <p:extLst>
              <p:ext uri="{D42A27DB-BD31-4B8C-83A1-F6EECF244321}">
                <p14:modId xmlns:p14="http://schemas.microsoft.com/office/powerpoint/2010/main" val="3143382399"/>
              </p:ext>
            </p:extLst>
          </p:nvPr>
        </p:nvGraphicFramePr>
        <p:xfrm>
          <a:off x="564250" y="3939877"/>
          <a:ext cx="5790770" cy="2156228"/>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algn="ctr"/>
                      <a:r>
                        <a:rPr lang="en-GB" dirty="0">
                          <a:solidFill>
                            <a:sysClr val="windowText" lastClr="000000"/>
                          </a:solidFill>
                          <a:latin typeface="Gill Sans MT" panose="020B0502020104020203" pitchFamily="34" charset="0"/>
                        </a:rPr>
                        <a:t>Vocabulary Words</a:t>
                      </a:r>
                      <a:r>
                        <a:rPr lang="en-GB" baseline="0" dirty="0">
                          <a:solidFill>
                            <a:sysClr val="windowText" lastClr="000000"/>
                          </a:solidFill>
                          <a:latin typeface="Gill Sans MT" panose="020B0502020104020203" pitchFamily="34" charset="0"/>
                        </a:rPr>
                        <a:t> I Know (end of topic)</a:t>
                      </a:r>
                      <a:endParaRPr lang="en-GB" dirty="0">
                        <a:solidFill>
                          <a:sysClr val="windowText" lastClr="000000"/>
                        </a:solidFill>
                        <a:latin typeface="Gill Sans MT" panose="020B0502020104020203" pitchFamily="34" charset="0"/>
                      </a:endParaRPr>
                    </a:p>
                  </a:txBody>
                  <a:tcPr anchor="ctr">
                    <a:lnB w="12700" cap="flat" cmpd="sng" algn="ctr">
                      <a:solidFill>
                        <a:schemeClr val="tx1"/>
                      </a:solidFill>
                      <a:prstDash val="solid"/>
                      <a:round/>
                      <a:headEnd type="none" w="med" len="med"/>
                      <a:tailEnd type="none" w="med" len="med"/>
                    </a:lnB>
                    <a:solidFill>
                      <a:srgbClr val="EB6BDC"/>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855616550"/>
                  </a:ext>
                </a:extLst>
              </a:tr>
              <a:tr h="413327">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Factories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Society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School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Laws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Railway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dirty="0">
                          <a:latin typeface="Gill Sans MT" panose="020B0502020104020203" pitchFamily="34" charset="0"/>
                        </a:rPr>
                        <a:t>Industrial Revolution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 Social Change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Workhouse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Reforms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Census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Rural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Urban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Philanthropist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Act of Parliament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dirty="0">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dirty="0">
                          <a:latin typeface="Gill Sans MT" panose="020B0502020104020203" pitchFamily="34" charset="0"/>
                        </a:rPr>
                        <a:t>I know what it </a:t>
                      </a:r>
                    </a:p>
                    <a:p>
                      <a:pPr algn="ctr"/>
                      <a:r>
                        <a:rPr lang="en-GB" dirty="0">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dirty="0">
                          <a:latin typeface="Gill Sans MT" panose="020B0502020104020203" pitchFamily="34" charset="0"/>
                        </a:rPr>
                        <a:t>I can use it in </a:t>
                      </a:r>
                    </a:p>
                    <a:p>
                      <a:pPr algn="ctr"/>
                      <a:r>
                        <a:rPr lang="en-GB" dirty="0">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Tree>
    <p:extLst>
      <p:ext uri="{BB962C8B-B14F-4D97-AF65-F5344CB8AC3E}">
        <p14:creationId xmlns:p14="http://schemas.microsoft.com/office/powerpoint/2010/main" val="24744778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3376" y="460790"/>
            <a:ext cx="6791242" cy="584775"/>
          </a:xfrm>
          <a:prstGeom prst="rect">
            <a:avLst/>
          </a:prstGeom>
          <a:noFill/>
        </p:spPr>
        <p:txBody>
          <a:bodyPr wrap="square" lIns="91440" tIns="45720" rIns="91440" bIns="45720" rtlCol="0" anchor="t">
            <a:spAutoFit/>
          </a:bodyPr>
          <a:lstStyle/>
          <a:p>
            <a:pPr algn="ctr"/>
            <a:r>
              <a:rPr lang="en-GB" sz="3200" dirty="0">
                <a:ln w="3175">
                  <a:solidFill>
                    <a:schemeClr val="tx1"/>
                  </a:solidFill>
                </a:ln>
                <a:latin typeface="Gill Sans MT"/>
              </a:rPr>
              <a:t>Britain Goes Pop!</a:t>
            </a:r>
            <a:endParaRPr lang="en-GB" sz="3200" dirty="0">
              <a:ln w="3175">
                <a:solidFill>
                  <a:prstClr val="black"/>
                </a:solidFill>
              </a:ln>
              <a:latin typeface="Gill Sans MT"/>
            </a:endParaRPr>
          </a:p>
        </p:txBody>
      </p:sp>
      <p:graphicFrame>
        <p:nvGraphicFramePr>
          <p:cNvPr id="3" name="Table 2"/>
          <p:cNvGraphicFramePr>
            <a:graphicFrameLocks noGrp="1"/>
          </p:cNvGraphicFramePr>
          <p:nvPr>
            <p:extLst>
              <p:ext uri="{D42A27DB-BD31-4B8C-83A1-F6EECF244321}">
                <p14:modId xmlns:p14="http://schemas.microsoft.com/office/powerpoint/2010/main" val="285428667"/>
              </p:ext>
            </p:extLst>
          </p:nvPr>
        </p:nvGraphicFramePr>
        <p:xfrm>
          <a:off x="564250" y="1550363"/>
          <a:ext cx="5790770" cy="2156228"/>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algn="ctr"/>
                      <a:r>
                        <a:rPr lang="en-GB" dirty="0">
                          <a:solidFill>
                            <a:sysClr val="windowText" lastClr="000000"/>
                          </a:solidFill>
                          <a:latin typeface="Gill Sans MT" panose="020B0502020104020203" pitchFamily="34" charset="0"/>
                        </a:rPr>
                        <a:t>Vocabulary Words</a:t>
                      </a:r>
                      <a:r>
                        <a:rPr lang="en-GB" baseline="0" dirty="0">
                          <a:solidFill>
                            <a:sysClr val="windowText" lastClr="000000"/>
                          </a:solidFill>
                          <a:latin typeface="Gill Sans MT" panose="020B0502020104020203" pitchFamily="34" charset="0"/>
                        </a:rPr>
                        <a:t> I Know (beginning of topic)</a:t>
                      </a:r>
                      <a:endParaRPr lang="en-GB" dirty="0">
                        <a:solidFill>
                          <a:sysClr val="windowText" lastClr="000000"/>
                        </a:solidFill>
                        <a:latin typeface="Gill Sans MT" panose="020B0502020104020203" pitchFamily="34" charset="0"/>
                      </a:endParaRPr>
                    </a:p>
                  </a:txBody>
                  <a:tcPr anchor="ctr">
                    <a:lnB w="12700" cap="flat" cmpd="sng" algn="ctr">
                      <a:solidFill>
                        <a:schemeClr val="tx1"/>
                      </a:solidFill>
                      <a:prstDash val="solid"/>
                      <a:round/>
                      <a:headEnd type="none" w="med" len="med"/>
                      <a:tailEnd type="none" w="med" len="med"/>
                    </a:lnB>
                    <a:solidFill>
                      <a:srgbClr val="EB6BDC"/>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855616550"/>
                  </a:ext>
                </a:extLst>
              </a:tr>
              <a:tr h="413327">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British Values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Diverse</a:t>
                      </a:r>
                      <a:r>
                        <a:rPr lang="en-GB" sz="1050" baseline="0" dirty="0">
                          <a:latin typeface="Gill Sans MT" panose="020B0502020104020203" pitchFamily="34" charset="0"/>
                        </a:rPr>
                        <a:t>(</a:t>
                      </a:r>
                      <a:r>
                        <a:rPr lang="en-GB" sz="1050" baseline="0" dirty="0" err="1">
                          <a:latin typeface="Gill Sans MT" panose="020B0502020104020203" pitchFamily="34" charset="0"/>
                        </a:rPr>
                        <a:t>ity</a:t>
                      </a:r>
                      <a:r>
                        <a:rPr lang="en-GB" sz="1050" baseline="0" dirty="0">
                          <a:latin typeface="Gill Sans MT" panose="020B0502020104020203" pitchFamily="34" charset="0"/>
                        </a:rPr>
                        <a:t>)</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Society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Architecture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Politics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dirty="0">
                          <a:latin typeface="Gill Sans MT" panose="020B0502020104020203" pitchFamily="34" charset="0"/>
                        </a:rPr>
                        <a:t>Immigration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Technology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Social Change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Empire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Pop-culture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Migrant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a:rPr>
                        <a:t>Brexit</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Post- imperial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Commonwealth</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dirty="0">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dirty="0">
                          <a:latin typeface="Gill Sans MT" panose="020B0502020104020203" pitchFamily="34" charset="0"/>
                        </a:rPr>
                        <a:t>I know what it </a:t>
                      </a:r>
                    </a:p>
                    <a:p>
                      <a:pPr algn="ctr"/>
                      <a:r>
                        <a:rPr lang="en-GB" dirty="0">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dirty="0">
                          <a:latin typeface="Gill Sans MT" panose="020B0502020104020203" pitchFamily="34" charset="0"/>
                        </a:rPr>
                        <a:t>I can use it in </a:t>
                      </a:r>
                    </a:p>
                    <a:p>
                      <a:pPr algn="ctr"/>
                      <a:r>
                        <a:rPr lang="en-GB" dirty="0">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
        <p:nvSpPr>
          <p:cNvPr id="4" name="Oval 3"/>
          <p:cNvSpPr/>
          <p:nvPr/>
        </p:nvSpPr>
        <p:spPr>
          <a:xfrm>
            <a:off x="688639" y="3315819"/>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2649341" y="3315819"/>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4591445" y="3312073"/>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470892" y="6343650"/>
            <a:ext cx="5790770" cy="3093154"/>
          </a:xfrm>
          <a:prstGeom prst="rect">
            <a:avLst/>
          </a:prstGeom>
          <a:ln>
            <a:solidFill>
              <a:srgbClr val="EB6BDC"/>
            </a:solid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spcBef>
                <a:spcPts val="600"/>
              </a:spcBef>
              <a:spcAft>
                <a:spcPts val="1200"/>
              </a:spcAft>
            </a:pPr>
            <a:r>
              <a:rPr lang="en-GB" sz="2000" dirty="0">
                <a:latin typeface="Gill Sans MT" panose="020B0502020104020203" pitchFamily="34" charset="0"/>
              </a:rPr>
              <a:t>Vocabulary In Action</a:t>
            </a:r>
          </a:p>
          <a:p>
            <a:pPr algn="ctr">
              <a:spcBef>
                <a:spcPts val="600"/>
              </a:spcBef>
              <a:spcAft>
                <a:spcPts val="1200"/>
              </a:spcAft>
            </a:pPr>
            <a:r>
              <a:rPr lang="en-GB" sz="2000" dirty="0">
                <a:latin typeface="Gill Sans MT" panose="020B0502020104020203" pitchFamily="34" charset="0"/>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 ________________________________________</a:t>
            </a:r>
            <a:endParaRPr lang="en-GB" dirty="0">
              <a:latin typeface="Gill Sans MT" panose="020B0502020104020203" pitchFamily="34" charset="0"/>
            </a:endParaRPr>
          </a:p>
        </p:txBody>
      </p:sp>
      <p:sp>
        <p:nvSpPr>
          <p:cNvPr id="49" name="Oval 48"/>
          <p:cNvSpPr/>
          <p:nvPr/>
        </p:nvSpPr>
        <p:spPr>
          <a:xfrm>
            <a:off x="688639" y="5723338"/>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p:cNvSpPr/>
          <p:nvPr/>
        </p:nvSpPr>
        <p:spPr>
          <a:xfrm>
            <a:off x="2649341" y="5723338"/>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p:cNvSpPr/>
          <p:nvPr/>
        </p:nvSpPr>
        <p:spPr>
          <a:xfrm>
            <a:off x="4591445" y="5719592"/>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2" name="Table 11"/>
          <p:cNvGraphicFramePr>
            <a:graphicFrameLocks noGrp="1"/>
          </p:cNvGraphicFramePr>
          <p:nvPr>
            <p:extLst>
              <p:ext uri="{D42A27DB-BD31-4B8C-83A1-F6EECF244321}">
                <p14:modId xmlns:p14="http://schemas.microsoft.com/office/powerpoint/2010/main" val="1641130699"/>
              </p:ext>
            </p:extLst>
          </p:nvPr>
        </p:nvGraphicFramePr>
        <p:xfrm>
          <a:off x="533612" y="3939877"/>
          <a:ext cx="5790770" cy="2156228"/>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algn="ctr"/>
                      <a:r>
                        <a:rPr lang="en-GB" dirty="0">
                          <a:solidFill>
                            <a:sysClr val="windowText" lastClr="000000"/>
                          </a:solidFill>
                          <a:latin typeface="Gill Sans MT" panose="020B0502020104020203" pitchFamily="34" charset="0"/>
                        </a:rPr>
                        <a:t>Vocabulary Words</a:t>
                      </a:r>
                      <a:r>
                        <a:rPr lang="en-GB" baseline="0" dirty="0">
                          <a:solidFill>
                            <a:sysClr val="windowText" lastClr="000000"/>
                          </a:solidFill>
                          <a:latin typeface="Gill Sans MT" panose="020B0502020104020203" pitchFamily="34" charset="0"/>
                        </a:rPr>
                        <a:t> I Know (end of topic)</a:t>
                      </a:r>
                      <a:endParaRPr lang="en-GB" dirty="0">
                        <a:solidFill>
                          <a:sysClr val="windowText" lastClr="000000"/>
                        </a:solidFill>
                        <a:latin typeface="Gill Sans MT" panose="020B0502020104020203" pitchFamily="34" charset="0"/>
                      </a:endParaRPr>
                    </a:p>
                  </a:txBody>
                  <a:tcPr anchor="ctr">
                    <a:lnB w="12700" cap="flat" cmpd="sng" algn="ctr">
                      <a:solidFill>
                        <a:schemeClr val="tx1"/>
                      </a:solidFill>
                      <a:prstDash val="solid"/>
                      <a:round/>
                      <a:headEnd type="none" w="med" len="med"/>
                      <a:tailEnd type="none" w="med" len="med"/>
                    </a:lnB>
                    <a:solidFill>
                      <a:srgbClr val="EB6BDC"/>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855616550"/>
                  </a:ext>
                </a:extLst>
              </a:tr>
              <a:tr h="413327">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British Values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Diverse</a:t>
                      </a:r>
                      <a:r>
                        <a:rPr lang="en-GB" sz="1050" baseline="0" dirty="0">
                          <a:latin typeface="Gill Sans MT" panose="020B0502020104020203" pitchFamily="34" charset="0"/>
                        </a:rPr>
                        <a:t>(</a:t>
                      </a:r>
                      <a:r>
                        <a:rPr lang="en-GB" sz="1050" baseline="0" dirty="0" err="1">
                          <a:latin typeface="Gill Sans MT" panose="020B0502020104020203" pitchFamily="34" charset="0"/>
                        </a:rPr>
                        <a:t>ity</a:t>
                      </a:r>
                      <a:r>
                        <a:rPr lang="en-GB" sz="1050" baseline="0" dirty="0">
                          <a:latin typeface="Gill Sans MT" panose="020B0502020104020203" pitchFamily="34" charset="0"/>
                        </a:rPr>
                        <a:t>)</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Society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Architecture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Politics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dirty="0">
                          <a:latin typeface="Gill Sans MT" panose="020B0502020104020203" pitchFamily="34" charset="0"/>
                        </a:rPr>
                        <a:t>Immigration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Technology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Social Change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Empire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Pop-culture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Migrant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a:rPr>
                        <a:t>Brexit</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Post- imperial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Commonwealth</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dirty="0">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dirty="0">
                          <a:latin typeface="Gill Sans MT" panose="020B0502020104020203" pitchFamily="34" charset="0"/>
                        </a:rPr>
                        <a:t>I know what it </a:t>
                      </a:r>
                    </a:p>
                    <a:p>
                      <a:pPr algn="ctr"/>
                      <a:r>
                        <a:rPr lang="en-GB" dirty="0">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dirty="0">
                          <a:latin typeface="Gill Sans MT" panose="020B0502020104020203" pitchFamily="34" charset="0"/>
                        </a:rPr>
                        <a:t>I can use it in </a:t>
                      </a:r>
                    </a:p>
                    <a:p>
                      <a:pPr algn="ctr"/>
                      <a:r>
                        <a:rPr lang="en-GB" dirty="0">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Tree>
    <p:extLst>
      <p:ext uri="{BB962C8B-B14F-4D97-AF65-F5344CB8AC3E}">
        <p14:creationId xmlns:p14="http://schemas.microsoft.com/office/powerpoint/2010/main" val="197355006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3AD8503C3870943981E29377B24C7E9" ma:contentTypeVersion="19" ma:contentTypeDescription="Create a new document." ma:contentTypeScope="" ma:versionID="ad1d1ddbacdf357a00c287053e445930">
  <xsd:schema xmlns:xsd="http://www.w3.org/2001/XMLSchema" xmlns:xs="http://www.w3.org/2001/XMLSchema" xmlns:p="http://schemas.microsoft.com/office/2006/metadata/properties" xmlns:ns2="1923127b-03aa-458d-a168-e514f963a52e" xmlns:ns3="44ccdc69-a9f9-455c-9684-034c2144bb8c" targetNamespace="http://schemas.microsoft.com/office/2006/metadata/properties" ma:root="true" ma:fieldsID="c8dfe8fb10e8f3dfbcadee0a43931928" ns2:_="" ns3:_="">
    <xsd:import namespace="1923127b-03aa-458d-a168-e514f963a52e"/>
    <xsd:import namespace="44ccdc69-a9f9-455c-9684-034c2144bb8c"/>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DateTaken" minOccurs="0"/>
                <xsd:element ref="ns3:MediaServiceLocation"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923127b-03aa-458d-a168-e514f963a52e"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e038dc3e-1826-45b7-af6c-bac5a3b3b975}" ma:internalName="TaxCatchAll" ma:showField="CatchAllData" ma:web="1923127b-03aa-458d-a168-e514f963a52e">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4ccdc69-a9f9-455c-9684-034c2144bb8c"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338a6ad9-15a5-4ae6-8bc1-74100a083742"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1923127b-03aa-458d-a168-e514f963a52e" xsi:nil="true"/>
    <lcf76f155ced4ddcb4097134ff3c332f xmlns="44ccdc69-a9f9-455c-9684-034c2144bb8c">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D34BDBF-64CE-435D-AD29-885C291F7620}"/>
</file>

<file path=customXml/itemProps2.xml><?xml version="1.0" encoding="utf-8"?>
<ds:datastoreItem xmlns:ds="http://schemas.openxmlformats.org/officeDocument/2006/customXml" ds:itemID="{D319DBDB-8904-4F37-8642-C3F102A389CF}">
  <ds:schemaRefs>
    <ds:schemaRef ds:uri="http://schemas.microsoft.com/office/2006/metadata/properties"/>
    <ds:schemaRef ds:uri="http://schemas.microsoft.com/office/infopath/2007/PartnerControls"/>
    <ds:schemaRef ds:uri="1923127b-03aa-458d-a168-e514f963a52e"/>
    <ds:schemaRef ds:uri="44ccdc69-a9f9-455c-9684-034c2144bb8c"/>
  </ds:schemaRefs>
</ds:datastoreItem>
</file>

<file path=customXml/itemProps3.xml><?xml version="1.0" encoding="utf-8"?>
<ds:datastoreItem xmlns:ds="http://schemas.openxmlformats.org/officeDocument/2006/customXml" ds:itemID="{B7F762DD-D6AD-4C13-A05F-21470D7F983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2054</TotalTime>
  <Words>496</Words>
  <Application>Microsoft Office PowerPoint</Application>
  <PresentationFormat>A4 Paper (210x297 mm)</PresentationFormat>
  <Paragraphs>180</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Instructions</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Kerry Hull - Queens</dc:creator>
  <cp:lastModifiedBy>Keith McDonald - Queens</cp:lastModifiedBy>
  <cp:revision>188</cp:revision>
  <cp:lastPrinted>2022-05-26T14:55:11Z</cp:lastPrinted>
  <dcterms:created xsi:type="dcterms:W3CDTF">2019-08-08T12:39:09Z</dcterms:created>
  <dcterms:modified xsi:type="dcterms:W3CDTF">2024-06-24T14:35:40Z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0x01010093AD8503C3870943981E29377B24C7E9</vt:lpwstr>
  </property>
</Properties>
</file>