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sldIdLst>
    <p:sldId id="257" r:id="rId5"/>
    <p:sldId id="268" r:id="rId6"/>
    <p:sldId id="269" r:id="rId7"/>
    <p:sldId id="260" r:id="rId8"/>
    <p:sldId id="273" r:id="rId9"/>
    <p:sldId id="274" r:id="rId10"/>
    <p:sldId id="275" r:id="rId11"/>
    <p:sldId id="276" r:id="rId12"/>
    <p:sldId id="272" r:id="rId13"/>
    <p:sldId id="278" r:id="rId14"/>
    <p:sldId id="277" r:id="rId15"/>
    <p:sldId id="258" r:id="rId16"/>
    <p:sldId id="284" r:id="rId17"/>
    <p:sldId id="285" r:id="rId18"/>
    <p:sldId id="286" r:id="rId19"/>
    <p:sldId id="28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64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CEED3B-A89C-2A95-5E17-7C8C916D5040}" v="482" dt="2025-09-10T11:41:59.820"/>
    <p1510:client id="{560EA5DD-1B7A-257B-02A6-BBA48803C82C}" v="130" dt="2025-09-10T13:43:14.0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aine Thornett - Queens" userId="S::elaine.thornett@queens.covmat.org::13b6e392-e364-4646-9665-4f6fc7d86371" providerId="AD" clId="Web-{B248E8F5-FBEA-8F10-E059-C5223459FDB6}"/>
    <pc:docChg chg="modSld">
      <pc:chgData name="Elaine Thornett - Queens" userId="S::elaine.thornett@queens.covmat.org::13b6e392-e364-4646-9665-4f6fc7d86371" providerId="AD" clId="Web-{B248E8F5-FBEA-8F10-E059-C5223459FDB6}" dt="2025-04-03T13:50:10.122" v="853"/>
      <pc:docMkLst>
        <pc:docMk/>
      </pc:docMkLst>
      <pc:sldChg chg="modSp">
        <pc:chgData name="Elaine Thornett - Queens" userId="S::elaine.thornett@queens.covmat.org::13b6e392-e364-4646-9665-4f6fc7d86371" providerId="AD" clId="Web-{B248E8F5-FBEA-8F10-E059-C5223459FDB6}" dt="2025-04-03T13:49:38.574" v="823"/>
        <pc:sldMkLst>
          <pc:docMk/>
          <pc:sldMk cId="3814183840" sldId="257"/>
        </pc:sldMkLst>
      </pc:sldChg>
      <pc:sldChg chg="modSp">
        <pc:chgData name="Elaine Thornett - Queens" userId="S::elaine.thornett@queens.covmat.org::13b6e392-e364-4646-9665-4f6fc7d86371" providerId="AD" clId="Web-{B248E8F5-FBEA-8F10-E059-C5223459FDB6}" dt="2025-04-03T13:24:16.011" v="793"/>
        <pc:sldMkLst>
          <pc:docMk/>
          <pc:sldMk cId="3400320539" sldId="260"/>
        </pc:sldMkLst>
      </pc:sldChg>
      <pc:sldChg chg="modSp">
        <pc:chgData name="Elaine Thornett - Queens" userId="S::elaine.thornett@queens.covmat.org::13b6e392-e364-4646-9665-4f6fc7d86371" providerId="AD" clId="Web-{B248E8F5-FBEA-8F10-E059-C5223459FDB6}" dt="2025-04-03T13:50:10.122" v="853"/>
        <pc:sldMkLst>
          <pc:docMk/>
          <pc:sldMk cId="1086867391" sldId="268"/>
        </pc:sldMkLst>
      </pc:sldChg>
      <pc:sldChg chg="modSp">
        <pc:chgData name="Elaine Thornett - Queens" userId="S::elaine.thornett@queens.covmat.org::13b6e392-e364-4646-9665-4f6fc7d86371" providerId="AD" clId="Web-{B248E8F5-FBEA-8F10-E059-C5223459FDB6}" dt="2025-04-03T13:00:37.613" v="409"/>
        <pc:sldMkLst>
          <pc:docMk/>
          <pc:sldMk cId="1405046496" sldId="269"/>
        </pc:sldMkLst>
      </pc:sldChg>
    </pc:docChg>
  </pc:docChgLst>
  <pc:docChgLst>
    <pc:chgData name="Elaine Thornett - Queens" userId="S::elaine.thornett@queens.covmat.org::13b6e392-e364-4646-9665-4f6fc7d86371" providerId="AD" clId="Web-{560EA5DD-1B7A-257B-02A6-BBA48803C82C}"/>
    <pc:docChg chg="modSld">
      <pc:chgData name="Elaine Thornett - Queens" userId="S::elaine.thornett@queens.covmat.org::13b6e392-e364-4646-9665-4f6fc7d86371" providerId="AD" clId="Web-{560EA5DD-1B7A-257B-02A6-BBA48803C82C}" dt="2025-09-10T13:42:40.666" v="125"/>
      <pc:docMkLst>
        <pc:docMk/>
      </pc:docMkLst>
      <pc:sldChg chg="modSp">
        <pc:chgData name="Elaine Thornett - Queens" userId="S::elaine.thornett@queens.covmat.org::13b6e392-e364-4646-9665-4f6fc7d86371" providerId="AD" clId="Web-{560EA5DD-1B7A-257B-02A6-BBA48803C82C}" dt="2025-09-10T13:42:22.665" v="121"/>
        <pc:sldMkLst>
          <pc:docMk/>
          <pc:sldMk cId="3814183840" sldId="257"/>
        </pc:sldMkLst>
        <pc:graphicFrameChg chg="mod modGraphic">
          <ac:chgData name="Elaine Thornett - Queens" userId="S::elaine.thornett@queens.covmat.org::13b6e392-e364-4646-9665-4f6fc7d86371" providerId="AD" clId="Web-{560EA5DD-1B7A-257B-02A6-BBA48803C82C}" dt="2025-09-10T13:42:22.665" v="121"/>
          <ac:graphicFrameMkLst>
            <pc:docMk/>
            <pc:sldMk cId="3814183840" sldId="257"/>
            <ac:graphicFrameMk id="4" creationId="{E7D4295E-EBF4-CE90-5E22-61E5E4D23656}"/>
          </ac:graphicFrameMkLst>
        </pc:graphicFrameChg>
      </pc:sldChg>
      <pc:sldChg chg="modSp">
        <pc:chgData name="Elaine Thornett - Queens" userId="S::elaine.thornett@queens.covmat.org::13b6e392-e364-4646-9665-4f6fc7d86371" providerId="AD" clId="Web-{560EA5DD-1B7A-257B-02A6-BBA48803C82C}" dt="2025-09-10T13:42:40.666" v="125"/>
        <pc:sldMkLst>
          <pc:docMk/>
          <pc:sldMk cId="1086867391" sldId="268"/>
        </pc:sldMkLst>
        <pc:graphicFrameChg chg="mod modGraphic">
          <ac:chgData name="Elaine Thornett - Queens" userId="S::elaine.thornett@queens.covmat.org::13b6e392-e364-4646-9665-4f6fc7d86371" providerId="AD" clId="Web-{560EA5DD-1B7A-257B-02A6-BBA48803C82C}" dt="2025-09-10T13:42:40.666" v="125"/>
          <ac:graphicFrameMkLst>
            <pc:docMk/>
            <pc:sldMk cId="1086867391" sldId="268"/>
            <ac:graphicFrameMk id="4" creationId="{E7D4295E-EBF4-CE90-5E22-61E5E4D23656}"/>
          </ac:graphicFrameMkLst>
        </pc:graphicFrameChg>
      </pc:sldChg>
    </pc:docChg>
  </pc:docChgLst>
  <pc:docChgLst>
    <pc:chgData name="Elaine Thornett - Queens" userId="S::elaine.thornett@queens.covmat.org::13b6e392-e364-4646-9665-4f6fc7d86371" providerId="AD" clId="Web-{25E74EF8-0A4D-A98A-64EE-6489AC791F1D}"/>
    <pc:docChg chg="modSld">
      <pc:chgData name="Elaine Thornett - Queens" userId="S::elaine.thornett@queens.covmat.org::13b6e392-e364-4646-9665-4f6fc7d86371" providerId="AD" clId="Web-{25E74EF8-0A4D-A98A-64EE-6489AC791F1D}" dt="2025-05-01T13:07:32.137" v="459"/>
      <pc:docMkLst>
        <pc:docMk/>
      </pc:docMkLst>
      <pc:sldChg chg="modSp">
        <pc:chgData name="Elaine Thornett - Queens" userId="S::elaine.thornett@queens.covmat.org::13b6e392-e364-4646-9665-4f6fc7d86371" providerId="AD" clId="Web-{25E74EF8-0A4D-A98A-64EE-6489AC791F1D}" dt="2025-05-01T13:07:32.137" v="459"/>
        <pc:sldMkLst>
          <pc:docMk/>
          <pc:sldMk cId="1480810711" sldId="258"/>
        </pc:sldMkLst>
      </pc:sldChg>
      <pc:sldChg chg="modSp">
        <pc:chgData name="Elaine Thornett - Queens" userId="S::elaine.thornett@queens.covmat.org::13b6e392-e364-4646-9665-4f6fc7d86371" providerId="AD" clId="Web-{25E74EF8-0A4D-A98A-64EE-6489AC791F1D}" dt="2025-05-01T13:03:31.424" v="383"/>
        <pc:sldMkLst>
          <pc:docMk/>
          <pc:sldMk cId="2182795070" sldId="272"/>
        </pc:sldMkLst>
      </pc:sldChg>
    </pc:docChg>
  </pc:docChgLst>
  <pc:docChgLst>
    <pc:chgData name="Hannah Winn - Queens" userId="S::hannah.winn@queens.covmat.org::99c417b1-7a88-4955-8643-b47ee18a5dc5" providerId="AD" clId="Web-{C53B3ED4-29B8-184E-407C-A5EB68DE6718}"/>
    <pc:docChg chg="modSld">
      <pc:chgData name="Hannah Winn - Queens" userId="S::hannah.winn@queens.covmat.org::99c417b1-7a88-4955-8643-b47ee18a5dc5" providerId="AD" clId="Web-{C53B3ED4-29B8-184E-407C-A5EB68DE6718}" dt="2025-05-01T13:05:21.657" v="425"/>
      <pc:docMkLst>
        <pc:docMk/>
      </pc:docMkLst>
      <pc:sldChg chg="modSp">
        <pc:chgData name="Hannah Winn - Queens" userId="S::hannah.winn@queens.covmat.org::99c417b1-7a88-4955-8643-b47ee18a5dc5" providerId="AD" clId="Web-{C53B3ED4-29B8-184E-407C-A5EB68DE6718}" dt="2025-05-01T13:05:06.875" v="418"/>
        <pc:sldMkLst>
          <pc:docMk/>
          <pc:sldMk cId="4078151294" sldId="284"/>
        </pc:sldMkLst>
      </pc:sldChg>
      <pc:sldChg chg="modSp">
        <pc:chgData name="Hannah Winn - Queens" userId="S::hannah.winn@queens.covmat.org::99c417b1-7a88-4955-8643-b47ee18a5dc5" providerId="AD" clId="Web-{C53B3ED4-29B8-184E-407C-A5EB68DE6718}" dt="2025-05-01T13:05:21.657" v="425"/>
        <pc:sldMkLst>
          <pc:docMk/>
          <pc:sldMk cId="2559880901" sldId="287"/>
        </pc:sldMkLst>
      </pc:sldChg>
    </pc:docChg>
  </pc:docChgLst>
  <pc:docChgLst>
    <pc:chgData name="Hannah Winn - Queens" userId="S::hannah.winn@queens.covmat.org::99c417b1-7a88-4955-8643-b47ee18a5dc5" providerId="AD" clId="Web-{22CEED3B-A89C-2A95-5E17-7C8C916D5040}"/>
    <pc:docChg chg="modSld">
      <pc:chgData name="Hannah Winn - Queens" userId="S::hannah.winn@queens.covmat.org::99c417b1-7a88-4955-8643-b47ee18a5dc5" providerId="AD" clId="Web-{22CEED3B-A89C-2A95-5E17-7C8C916D5040}" dt="2025-09-10T11:35:49.365" v="438"/>
      <pc:docMkLst>
        <pc:docMk/>
      </pc:docMkLst>
      <pc:sldChg chg="modSp">
        <pc:chgData name="Hannah Winn - Queens" userId="S::hannah.winn@queens.covmat.org::99c417b1-7a88-4955-8643-b47ee18a5dc5" providerId="AD" clId="Web-{22CEED3B-A89C-2A95-5E17-7C8C916D5040}" dt="2025-09-10T11:27:18.195" v="431"/>
        <pc:sldMkLst>
          <pc:docMk/>
          <pc:sldMk cId="3814183840" sldId="257"/>
        </pc:sldMkLst>
        <pc:graphicFrameChg chg="mod modGraphic">
          <ac:chgData name="Hannah Winn - Queens" userId="S::hannah.winn@queens.covmat.org::99c417b1-7a88-4955-8643-b47ee18a5dc5" providerId="AD" clId="Web-{22CEED3B-A89C-2A95-5E17-7C8C916D5040}" dt="2025-09-10T11:27:18.195" v="431"/>
          <ac:graphicFrameMkLst>
            <pc:docMk/>
            <pc:sldMk cId="3814183840" sldId="257"/>
            <ac:graphicFrameMk id="4" creationId="{E7D4295E-EBF4-CE90-5E22-61E5E4D23656}"/>
          </ac:graphicFrameMkLst>
        </pc:graphicFrameChg>
      </pc:sldChg>
      <pc:sldChg chg="modSp">
        <pc:chgData name="Hannah Winn - Queens" userId="S::hannah.winn@queens.covmat.org::99c417b1-7a88-4955-8643-b47ee18a5dc5" providerId="AD" clId="Web-{22CEED3B-A89C-2A95-5E17-7C8C916D5040}" dt="2025-09-10T11:35:49.365" v="438"/>
        <pc:sldMkLst>
          <pc:docMk/>
          <pc:sldMk cId="1086867391" sldId="268"/>
        </pc:sldMkLst>
        <pc:graphicFrameChg chg="mod modGraphic">
          <ac:chgData name="Hannah Winn - Queens" userId="S::hannah.winn@queens.covmat.org::99c417b1-7a88-4955-8643-b47ee18a5dc5" providerId="AD" clId="Web-{22CEED3B-A89C-2A95-5E17-7C8C916D5040}" dt="2025-09-10T11:35:49.365" v="438"/>
          <ac:graphicFrameMkLst>
            <pc:docMk/>
            <pc:sldMk cId="1086867391" sldId="268"/>
            <ac:graphicFrameMk id="4" creationId="{E7D4295E-EBF4-CE90-5E22-61E5E4D2365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5B0BA-1137-E542-BEC6-91C60CE974D0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CBD418-7995-6142-AE69-866562FE54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164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CBD418-7995-6142-AE69-866562FE54A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960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5BBEF-090C-C764-A42A-778E6308F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A6A5F3-CB55-4F88-80B6-1905534CEA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49B215-1861-99DB-279E-6E7E69150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AF7F1-BE1D-B8D2-2879-FB31F7C4F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7DD83A-D9FC-01C5-C3BF-34C32593B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482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C13BB-4E5B-A6F2-EF77-A71E3D6CF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B01FC-E447-C4B1-57D9-442081E90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F97B14-193C-4757-EB05-0A8B17501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5A985-0767-0354-7D1F-D50584494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FD5797-4E92-72A5-3FD2-025598FA7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002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A0E3F-5619-C978-0817-1C6473962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270F91-71C3-178A-467C-0FD89BA05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8C65C-5BB2-0F1F-AF44-CE14E14EF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7F122E-F56D-5450-DB03-07E77B42F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DD4E5-2BD4-9258-4173-7CD872C32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074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31DA0-2963-2AE3-7454-60FAE8A10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E8AB7-94A0-ECA8-D21F-70A8B80CC1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E5D59-A2EC-2A64-707F-3746563075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ABB207-5135-A835-6D66-186238675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FDFBD-5F11-AC75-CAD8-01F9BC097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59279-BE17-B52E-9988-62EEFA734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510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C60FD-B897-C192-DBC3-99E829CF4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8826B-FDA5-DE77-9581-8CADE17616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DB8FE8-4302-F551-20C5-365FD60DFF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A6038B-7135-D7AF-2777-9B5A162D99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236DD6-26C4-4542-62D3-DDB8E3C680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5F247A-CA57-26E5-9332-37EA6A8CF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EB01A8-D506-E364-5124-938DD8198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880772-3AC3-2FF2-EB1D-554B7567C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794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30907-9006-BE33-9D6A-79D04D52B6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A13CCD-9EAF-AD72-6979-AFE43067B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5A1857-220D-68BD-3A1F-4FF2DAE7E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EE83FC-97A2-4F52-7A98-0EE9269A0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347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9C02C6-C4FE-1FFA-7B4C-4722FF31B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EF2F88-9D1C-8D8F-B069-DFAA25C41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26F228-F920-2992-5BA3-C4714DF80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377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B1EB6-6431-7114-ED52-A6AF257CB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A5BEE-1339-B4F5-D9F1-8AA1F4D57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E6D1B8-87F8-AD4E-B029-A9770EC0F7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D44F4C-C47D-3662-15D1-9B73DB27A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F2F980-250B-3222-3019-2F1EAC4F3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DF9D7B-8821-B641-BC30-312D0557C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754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8290F-007A-C302-0471-1A51C8E38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BF3F51-3052-B4F4-CD63-68FAD0D38C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2C7BA1-EE8F-FA7F-996A-CA4F3CDAB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F6BA53-2601-774C-5020-79941A58F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191E83-4C0E-3E45-409B-EE8EEED47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3C876D-B1C2-7437-FFB1-632B07CCD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448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DF1D5-4C01-D0A5-B01D-4E8A9457D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F03B68-AFC5-5D84-FC01-3B5439BBFD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DFAA93-0A0B-F306-9508-7A3688A88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D9A730-6087-274C-C8F8-43E963DD4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0B627-E95A-8161-CE6B-55A1AC446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780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1455E-5083-9FAD-1372-48CBCC8D98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05F74C-D646-710C-DF2C-D0F39C1971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435175-FF21-9FEC-C096-1D150BBA9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AE45E-CF01-6E3A-5C7A-F6C2E4949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E595F2-EC6C-080B-3C93-B6EE85B66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894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4359D7-97CD-AA2D-ADFC-68A2CE98D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491B3-702A-25FD-1D4F-0A8F2E549C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C6C1F-8AA2-5AF7-B3EE-FE736270E7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92F774-C2C4-8846-BB77-F528DEB91984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19177-5C35-CC14-5837-ACEA5A8A57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A12E40-62BB-7CD0-3D64-59667A5B4C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2F66C-D003-AB4A-8023-18B4F6D9BE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848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036299"/>
              </p:ext>
            </p:extLst>
          </p:nvPr>
        </p:nvGraphicFramePr>
        <p:xfrm>
          <a:off x="236483" y="245763"/>
          <a:ext cx="11719033" cy="63784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7292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345293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3717763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3808685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4009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3 AUTUMN : </a:t>
                      </a:r>
                    </a:p>
                    <a:p>
                      <a:pPr algn="ctr"/>
                      <a:r>
                        <a:rPr lang="en-US" dirty="0"/>
                        <a:t>MAPS OF THE EARTH</a:t>
                      </a:r>
                    </a:p>
                    <a:p>
                      <a:pPr algn="ctr"/>
                      <a:r>
                        <a:rPr lang="en-US" dirty="0"/>
                        <a:t>“Map-Makers”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3 SPRING:</a:t>
                      </a:r>
                    </a:p>
                    <a:p>
                      <a:pPr algn="ctr"/>
                      <a:r>
                        <a:rPr lang="en-US" dirty="0"/>
                        <a:t>TOURISM</a:t>
                      </a:r>
                    </a:p>
                    <a:p>
                      <a:pPr algn="ctr"/>
                      <a:r>
                        <a:rPr lang="en-US" dirty="0"/>
                        <a:t>“Location, Location, Location”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3 SUMMER:</a:t>
                      </a:r>
                    </a:p>
                    <a:p>
                      <a:pPr algn="ctr"/>
                      <a:r>
                        <a:rPr lang="en-US" dirty="0"/>
                        <a:t> TRADE</a:t>
                      </a:r>
                    </a:p>
                    <a:p>
                      <a:pPr algn="ctr"/>
                      <a:r>
                        <a:rPr lang="en-US" dirty="0"/>
                        <a:t>“Food, Glorious Food!”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name and locate the important lines on a world map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people might travel to different places </a:t>
                      </a:r>
                      <a:endParaRPr lang="en-US" b="0" dirty="0"/>
                    </a:p>
                    <a:p>
                      <a:pPr lvl="0">
                        <a:buNone/>
                      </a:pPr>
                      <a:endParaRPr lang="en-US" b="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international trade is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describe the characteristics of different parts of the globe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 know the kinds of human features which attract tourists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the phrase 'food miles' means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the 8 points of a compass to navigate the earth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how seasons and climate affect tourists and tourism</a:t>
                      </a:r>
                      <a:endParaRPr lang="en-GB" dirty="0">
                        <a:effectLst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the term 'food security' means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5437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4-figure grid references to show my knowledge of the UK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how different businesses depend on each other for tourism </a:t>
                      </a:r>
                      <a:endParaRPr lang="en-US" b="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I understand why some foods are more in demand than others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identify some countries and some physical features in the continent of Europe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it means to be a responsible tourist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is meant by 'fairtrade'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identify and explain some of the features of the county of Warwickshire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4183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209298"/>
              </p:ext>
            </p:extLst>
          </p:nvPr>
        </p:nvGraphicFramePr>
        <p:xfrm>
          <a:off x="257503" y="282616"/>
          <a:ext cx="6931572" cy="62687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4636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295326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315903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485707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05578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YEAR 3 AUTUMN : </a:t>
                      </a:r>
                    </a:p>
                    <a:p>
                      <a:pPr algn="ctr"/>
                      <a:r>
                        <a:rPr lang="en-US" dirty="0"/>
                        <a:t>MAPS OF THE EARTH</a:t>
                      </a:r>
                    </a:p>
                    <a:p>
                      <a:pPr algn="ctr"/>
                      <a:r>
                        <a:rPr lang="en-US" dirty="0"/>
                        <a:t>“Map-Makers”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name and locate the important lines on a world map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describe the characteristics of different parts of the globe 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the 8 points of a compass to navigate the earth 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5437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use 4-figure grid references to show my knowledge of the UK </a:t>
                      </a:r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identify some countries and some physical features in the continent of Europe 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9039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can identify and explain some of the features of the county of Warwickshire</a:t>
                      </a:r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867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6148"/>
              </p:ext>
            </p:extLst>
          </p:nvPr>
        </p:nvGraphicFramePr>
        <p:xfrm>
          <a:off x="388882" y="474362"/>
          <a:ext cx="6831725" cy="521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787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680414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154344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198180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7205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3 SPRING:</a:t>
                      </a:r>
                    </a:p>
                    <a:p>
                      <a:pPr algn="ctr"/>
                      <a:r>
                        <a:rPr lang="en-US"/>
                        <a:t>TOURISM</a:t>
                      </a:r>
                    </a:p>
                    <a:p>
                      <a:pPr algn="ctr"/>
                      <a:r>
                        <a:rPr lang="en-US"/>
                        <a:t>“Location, Location, Location”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6837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>
                          <a:solidFill>
                            <a:schemeClr val="dk1"/>
                          </a:solidFill>
                          <a:latin typeface="Calibri"/>
                        </a:rPr>
                        <a:t>I know why people might travel to different places 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66837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I know the kinds of human features which attract tourists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632689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>
                          <a:effectLst/>
                        </a:rPr>
                        <a:t> </a:t>
                      </a:r>
                      <a:r>
                        <a:rPr lang="en-GB" sz="1800" b="0" i="0" u="none" strike="noStrike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understand how seasons and climate affect tourists and tourism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72833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understand how different businesses depend on each other for tourism 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68317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what it means to be a responsible tourist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/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668378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5046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7056933"/>
              </p:ext>
            </p:extLst>
          </p:nvPr>
        </p:nvGraphicFramePr>
        <p:xfrm>
          <a:off x="252248" y="407817"/>
          <a:ext cx="6400800" cy="6015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7556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  <a:gridCol w="1200416">
                  <a:extLst>
                    <a:ext uri="{9D8B030D-6E8A-4147-A177-3AD203B41FA5}">
                      <a16:colId xmlns:a16="http://schemas.microsoft.com/office/drawing/2014/main" val="1952546005"/>
                    </a:ext>
                  </a:extLst>
                </a:gridCol>
                <a:gridCol w="1192828">
                  <a:extLst>
                    <a:ext uri="{9D8B030D-6E8A-4147-A177-3AD203B41FA5}">
                      <a16:colId xmlns:a16="http://schemas.microsoft.com/office/drawing/2014/main" val="3720964821"/>
                    </a:ext>
                  </a:extLst>
                </a:gridCol>
              </a:tblGrid>
              <a:tr h="90557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3 SUMMER:</a:t>
                      </a:r>
                    </a:p>
                    <a:p>
                      <a:pPr algn="ctr"/>
                      <a:r>
                        <a:rPr lang="en-US"/>
                        <a:t>TRADE</a:t>
                      </a:r>
                    </a:p>
                    <a:p>
                      <a:pPr algn="ctr"/>
                      <a:r>
                        <a:rPr lang="en-US"/>
                        <a:t>“Food, Glorious Food!”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115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understand what international trade is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6104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noProof="0">
                          <a:solidFill>
                            <a:schemeClr val="dk1"/>
                          </a:solidFill>
                          <a:latin typeface="Calibri"/>
                        </a:rPr>
                        <a:t>I understand what the phrase 'food miles' means 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2712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understand what the term 'food security' means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2712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 understand why some foods are more in demand than others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8745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kern="1200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understand what is meant by 'fairtrade'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271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0320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763127"/>
              </p:ext>
            </p:extLst>
          </p:nvPr>
        </p:nvGraphicFramePr>
        <p:xfrm>
          <a:off x="68179" y="15240"/>
          <a:ext cx="12055642" cy="682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629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356962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3990513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3836538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68003">
                <a:tc>
                  <a:txBody>
                    <a:bodyPr/>
                    <a:lstStyle/>
                    <a:p>
                      <a:endParaRPr lang="en-US" sz="20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YEAR 4 AUTUMN : </a:t>
                      </a:r>
                    </a:p>
                    <a:p>
                      <a:pPr algn="ctr"/>
                      <a:r>
                        <a:rPr lang="en-US" sz="2000"/>
                        <a:t>EARTHQUAKES + VOLCANOES </a:t>
                      </a:r>
                    </a:p>
                    <a:p>
                      <a:pPr algn="ctr"/>
                      <a:r>
                        <a:rPr lang="en-US" sz="2000"/>
                        <a:t>“The Earth Strikes Back!”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YEAR 4 SPRING:</a:t>
                      </a:r>
                    </a:p>
                    <a:p>
                      <a:pPr algn="ctr"/>
                      <a:r>
                        <a:rPr lang="en-US" sz="2000"/>
                        <a:t>DEFORESTATION  -  THE AMAZON</a:t>
                      </a:r>
                    </a:p>
                    <a:p>
                      <a:pPr algn="ctr"/>
                      <a:r>
                        <a:rPr lang="en-US" sz="2000"/>
                        <a:t>“Should we save the Rainforest?”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YEAR 4 SUMMER:</a:t>
                      </a:r>
                    </a:p>
                    <a:p>
                      <a:pPr algn="ctr"/>
                      <a:r>
                        <a:rPr lang="en-US" sz="2000"/>
                        <a:t>LOCAL RIVER STUDY</a:t>
                      </a:r>
                    </a:p>
                    <a:p>
                      <a:pPr algn="ctr"/>
                      <a:r>
                        <a:rPr lang="en-US" sz="2000"/>
                        <a:t>“Tales from the Riverbank”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62722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everyday life was like for people at the time of the eruption of mount Vesuvius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a rainforest is and can describe some of its features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the river anker runs through Nuneaton and what river flow is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37516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the key features of a volcano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is meant by deforestation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different types of land use are and can locate them on an OS map using 4 fig grid references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1088771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people might live near a volcano and can locate active volcanoes around the world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which natural resources are found in the rainforest and how and where they are traded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erosion, transportation and deposition mean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1088771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why earthquake zones and volcanoes are often close together. I know what geothermal means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impact of continued deforestation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meandering and rate of flow are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37516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where the pacific ring of fire is and what plate tectonics means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who the U.N. are and what they are trying to do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is polluting our rivers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642096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some of the signs of an impending volcanic eruption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river pollution has an impact on wildlife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0687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659390"/>
              </p:ext>
            </p:extLst>
          </p:nvPr>
        </p:nvGraphicFramePr>
        <p:xfrm>
          <a:off x="261065" y="250130"/>
          <a:ext cx="7129367" cy="63577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5376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594097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375105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334789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1046563">
                <a:tc>
                  <a:txBody>
                    <a:bodyPr/>
                    <a:lstStyle/>
                    <a:p>
                      <a:endParaRPr lang="en-US" sz="20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YEAR 4 AUTUMN : </a:t>
                      </a:r>
                    </a:p>
                    <a:p>
                      <a:pPr algn="ctr"/>
                      <a:r>
                        <a:rPr lang="en-US" sz="2000"/>
                        <a:t>EARTHQUAKES + VOLCANOES</a:t>
                      </a:r>
                    </a:p>
                    <a:p>
                      <a:pPr algn="ctr"/>
                      <a:r>
                        <a:rPr lang="en-US" sz="2000"/>
                        <a:t>“The Earth Strikes Back!”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7207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everyday life was like for people at the time of the eruption of mount Vesuvius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775311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the key features of a volcano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1007903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people might live near a volcano and can locate active volcanoes around the world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1100580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why earthquake zones and volcanoes are often close together. I know what geothermal means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723802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where the pacific ring of fire is and what plate tectonics means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649060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some of the signs of an impending volcanic eruption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367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65281"/>
              </p:ext>
            </p:extLst>
          </p:nvPr>
        </p:nvGraphicFramePr>
        <p:xfrm>
          <a:off x="364508" y="569440"/>
          <a:ext cx="7812540" cy="5179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5856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4467087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110908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208689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02368">
                <a:tc>
                  <a:txBody>
                    <a:bodyPr/>
                    <a:lstStyle/>
                    <a:p>
                      <a:endParaRPr lang="en-US" sz="20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YEAR 4 SPRING:</a:t>
                      </a:r>
                    </a:p>
                    <a:p>
                      <a:pPr algn="ctr"/>
                      <a:r>
                        <a:rPr lang="en-US" sz="2000"/>
                        <a:t>DEFORESTATION OF THE AMAZON</a:t>
                      </a:r>
                    </a:p>
                    <a:p>
                      <a:pPr algn="ctr"/>
                      <a:r>
                        <a:rPr lang="en-US" sz="2000"/>
                        <a:t>“Should we save the Rainforest?”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73933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a rainforest is and can describe some of its features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568830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is meant by deforestation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7430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which natural resources are found in the rainforest and how and where they are traded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705092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impact of continued deforestation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659309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who the U.N. are and what they are trying to do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652172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4288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432634"/>
              </p:ext>
            </p:extLst>
          </p:nvPr>
        </p:nvGraphicFramePr>
        <p:xfrm>
          <a:off x="269776" y="349222"/>
          <a:ext cx="7045424" cy="54819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896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922949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054930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166649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1037783">
                <a:tc>
                  <a:txBody>
                    <a:bodyPr/>
                    <a:lstStyle/>
                    <a:p>
                      <a:endParaRPr lang="en-US" sz="20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YEAR 4 SUMMER:</a:t>
                      </a:r>
                    </a:p>
                    <a:p>
                      <a:pPr algn="ctr"/>
                      <a:r>
                        <a:rPr lang="en-US" sz="2000"/>
                        <a:t>LOCAL RIVER STUDY</a:t>
                      </a:r>
                    </a:p>
                    <a:p>
                      <a:pPr algn="ctr"/>
                      <a:r>
                        <a:rPr lang="en-US" sz="2000"/>
                        <a:t>“Tales from the Riverbank”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62512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the river anker runs through Nuneaton and what river flow is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938934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different types of land use are and can locate them on an OS map using 4 fig grid references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662151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erosion, transportation and deposition mean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675815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meandering and rate of flow are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667726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is polluting our rivers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US" sz="20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river pollution has an impact on wildlife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10811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102734"/>
              </p:ext>
            </p:extLst>
          </p:nvPr>
        </p:nvGraphicFramePr>
        <p:xfrm>
          <a:off x="148252" y="107583"/>
          <a:ext cx="11895496" cy="6642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9859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116755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3132082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1404923"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5 AUTUMN : </a:t>
                      </a:r>
                    </a:p>
                    <a:p>
                      <a:pPr algn="ctr"/>
                      <a:r>
                        <a:rPr lang="en-US" sz="1800"/>
                        <a:t>COASTS AND COASTAL EROSION</a:t>
                      </a:r>
                    </a:p>
                    <a:p>
                      <a:pPr algn="ctr"/>
                      <a:r>
                        <a:rPr lang="en-US" sz="1800"/>
                        <a:t>“Oh, I do like to be beside the seaside!”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5 SPRING:</a:t>
                      </a:r>
                    </a:p>
                    <a:p>
                      <a:pPr algn="ctr"/>
                      <a:r>
                        <a:rPr lang="en-US" sz="1800"/>
                        <a:t>NORTH AMERCIA</a:t>
                      </a:r>
                    </a:p>
                    <a:p>
                      <a:pPr algn="ctr"/>
                      <a:r>
                        <a:rPr lang="en-US" sz="1800"/>
                        <a:t>“Bright Lights, Big City”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5 SUMMER:</a:t>
                      </a:r>
                    </a:p>
                    <a:p>
                      <a:pPr algn="ctr"/>
                      <a:r>
                        <a:rPr lang="en-US" sz="1800"/>
                        <a:t>POLLUTION IN OUR OCEANS</a:t>
                      </a:r>
                    </a:p>
                    <a:p>
                      <a:pPr algn="ctr"/>
                      <a:r>
                        <a:rPr lang="en-US" sz="1800"/>
                        <a:t>“Ocean Commotion!”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99718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coasts are changing because of erosion on the cliff faces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where in the world North America is and that it is divided up into states which are in different time zones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locate the world's oceans</a:t>
                      </a:r>
                      <a:endParaRPr lang="en-GB" sz="1600">
                        <a:effectLst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99718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the physical features of coastal areas influence human activity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where in the USA New York City is situated and some of its key features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creatures are found in our oceans</a:t>
                      </a:r>
                      <a:endParaRPr lang="en-GB" sz="1600">
                        <a:effectLst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92219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/>
                        <a:t>I can identify some key coastal resorts around the UK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there are many tourist attractions across the USA, where they are geographically and how to travel between them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coral reef is and why it is endangered</a:t>
                      </a:r>
                      <a:endParaRPr lang="en-GB" sz="1600">
                        <a:effectLst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92219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some ways in which humans can protect coastal areas </a:t>
                      </a:r>
                      <a:endParaRPr lang="en-US" sz="1600" b="0"/>
                    </a:p>
                    <a:p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climate, population and tourism differ widely across the states of America and can give reasons for this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is meant by a carbon footprint</a:t>
                      </a:r>
                      <a:endParaRPr lang="en-GB" sz="1600">
                        <a:effectLst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633368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about coastal defence systems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differences in the west and south west coasts of America from the rest of the continent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an estuary is and what creatures are found there</a:t>
                      </a:r>
                      <a:endParaRPr lang="en-GB" sz="1600">
                        <a:effectLst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902601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think of ways in which we can help protect our coastline in the long term 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looking at a satellite photograph of North America shows population density through its bright lights 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>
                        <a:effectLst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2795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236219"/>
              </p:ext>
            </p:extLst>
          </p:nvPr>
        </p:nvGraphicFramePr>
        <p:xfrm>
          <a:off x="159732" y="199882"/>
          <a:ext cx="7029344" cy="6174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7401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904770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135118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072055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1098022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5 AUTUMN : </a:t>
                      </a:r>
                    </a:p>
                    <a:p>
                      <a:pPr algn="ctr"/>
                      <a:r>
                        <a:rPr lang="en-US" sz="1800"/>
                        <a:t>COASTS AND COASTAL EROSION</a:t>
                      </a:r>
                    </a:p>
                    <a:p>
                      <a:pPr algn="ctr"/>
                      <a:r>
                        <a:rPr lang="en-US" sz="1800"/>
                        <a:t>“Oh, I do like to be beside the seaside!”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coasts are changing because of erosion on the cliff faces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the physical features of coastal areas influence human activity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92143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/>
                        <a:t>I can identify some key coastal resorts around the UK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92143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some ways in which humans can protect coastal areas </a:t>
                      </a:r>
                      <a:endParaRPr lang="en-US" sz="1800" b="0"/>
                    </a:p>
                    <a:p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about coastal defence systems </a:t>
                      </a:r>
                      <a:endParaRPr lang="en-US" sz="1800" b="0"/>
                    </a:p>
                    <a:p>
                      <a:endParaRPr lang="en-US" sz="18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892143"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think of ways in which we can help protect our coastline in the long term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07674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622432"/>
              </p:ext>
            </p:extLst>
          </p:nvPr>
        </p:nvGraphicFramePr>
        <p:xfrm>
          <a:off x="149219" y="151715"/>
          <a:ext cx="7649457" cy="6554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6062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4873878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956441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093076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1071482"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5 SPRING:</a:t>
                      </a:r>
                    </a:p>
                    <a:p>
                      <a:pPr algn="ctr"/>
                      <a:r>
                        <a:rPr lang="en-US" sz="1800"/>
                        <a:t>NORTH AMERCIA</a:t>
                      </a:r>
                    </a:p>
                    <a:p>
                      <a:pPr algn="ctr"/>
                      <a:r>
                        <a:rPr lang="en-US" sz="1800"/>
                        <a:t>“Bright Lights, Big City”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75400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where in the world North America is and that it is divided up into states which are in different time zones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75400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where in the USA New York City is situated and some of its key features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796955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there are many tourist attractions across the USA, where they are geographically and how to travel between them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751760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that climate, population and tourism differ widely across the states of America and can give reasons for this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754006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differences in the west and south west coasts of America from the rest of the continent 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1071482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that looking at a satellite photograph of North America shows population density through its bright lights</a:t>
                      </a:r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0" i="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2417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79865"/>
              </p:ext>
            </p:extLst>
          </p:nvPr>
        </p:nvGraphicFramePr>
        <p:xfrm>
          <a:off x="168165" y="165466"/>
          <a:ext cx="6316718" cy="5374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54912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  <a:gridCol w="1184647">
                  <a:extLst>
                    <a:ext uri="{9D8B030D-6E8A-4147-A177-3AD203B41FA5}">
                      <a16:colId xmlns:a16="http://schemas.microsoft.com/office/drawing/2014/main" val="1952546005"/>
                    </a:ext>
                  </a:extLst>
                </a:gridCol>
                <a:gridCol w="1177159">
                  <a:extLst>
                    <a:ext uri="{9D8B030D-6E8A-4147-A177-3AD203B41FA5}">
                      <a16:colId xmlns:a16="http://schemas.microsoft.com/office/drawing/2014/main" val="3720964821"/>
                    </a:ext>
                  </a:extLst>
                </a:gridCol>
              </a:tblGrid>
              <a:tr h="1032714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YEAR 5 SUMMER:</a:t>
                      </a:r>
                    </a:p>
                    <a:p>
                      <a:pPr lvl="0" algn="ctr">
                        <a:buNone/>
                      </a:pPr>
                      <a:r>
                        <a:rPr lang="en-US"/>
                        <a:t>POLLUTION IN OUR OCEANS</a:t>
                      </a:r>
                    </a:p>
                    <a:p>
                      <a:pPr algn="ctr"/>
                      <a:r>
                        <a:rPr lang="en-US"/>
                        <a:t>“Ocean Commotion!”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8976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0" i="0" u="none" strike="noStrike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can locate the world's oceans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88718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0" i="0" u="none" strike="noStrike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what creatures are found in our oceans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85223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0" i="0" u="none" strike="noStrike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understand what coral reef is and why it is endangered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5223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0" i="0" u="none" strike="noStrike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what is meant by a carbon footprint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85223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0" i="0" u="none" strike="noStrike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what an estuary is and what creatures are found there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810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253722"/>
              </p:ext>
            </p:extLst>
          </p:nvPr>
        </p:nvGraphicFramePr>
        <p:xfrm>
          <a:off x="153507" y="169834"/>
          <a:ext cx="11884986" cy="64066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046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777030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3348142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3672768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33752"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6 AUTUMN : </a:t>
                      </a:r>
                    </a:p>
                    <a:p>
                      <a:pPr algn="ctr"/>
                      <a:r>
                        <a:rPr lang="en-US" sz="1800"/>
                        <a:t>BIOMES AND CLIMATE ZONES</a:t>
                      </a:r>
                    </a:p>
                    <a:p>
                      <a:pPr algn="ctr"/>
                      <a:r>
                        <a:rPr lang="en-US" sz="1800"/>
                        <a:t>“The Goldilocks Biome”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6 SPRING:</a:t>
                      </a:r>
                    </a:p>
                    <a:p>
                      <a:pPr algn="ctr"/>
                      <a:r>
                        <a:rPr lang="en-US" sz="1800"/>
                        <a:t>BIOMES AND CLIMATE ZONES 2</a:t>
                      </a:r>
                    </a:p>
                    <a:p>
                      <a:pPr algn="ctr"/>
                      <a:r>
                        <a:rPr lang="en-US" sz="1800"/>
                        <a:t>“Where Next?”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6 SUMMER:</a:t>
                      </a:r>
                    </a:p>
                    <a:p>
                      <a:pPr algn="ctr"/>
                      <a:r>
                        <a:rPr lang="en-US" sz="1800"/>
                        <a:t>OUR LOCALITY</a:t>
                      </a:r>
                    </a:p>
                    <a:p>
                      <a:pPr algn="ctr"/>
                      <a:r>
                        <a:rPr lang="en-US" sz="1800"/>
                        <a:t>“Does Nuneaton town Centre have a purpose anymore?”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is needed to get a garden centre and zoo business up and running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some biomes around the world are almost uninhabited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some of the key changes which have occurred in Nuneaton over time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the features of the Tropical Rainforest, Tundra, Savannah and Temperate Forest biomes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is currently happening to the biomes around our planet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/>
                        <a:t>I understand the purpose of a town centre and how it serves a community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657330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identify similarities and differences between the tropical rainforest and the savannah biomes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vertical farming is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FIELDWORK: I can identify types of buildings and record data systematically to identify trends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92143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identify similarities and differences between the temperate forest and the tundra biomes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deep sea mining is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basics of town planning and regeneration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920281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plant and animal life is suited to certain biomes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makes a successful exhibition and how to debate issues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can suggest changes to improve a town centre and understand how planning decisions are made 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556987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locate different biomes on a world map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share a vision and present informed opinions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81512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538192"/>
              </p:ext>
            </p:extLst>
          </p:nvPr>
        </p:nvGraphicFramePr>
        <p:xfrm>
          <a:off x="227079" y="222385"/>
          <a:ext cx="7004038" cy="5965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5486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4008590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015355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124607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33752"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6 AUTUMN : </a:t>
                      </a:r>
                    </a:p>
                    <a:p>
                      <a:pPr algn="ctr"/>
                      <a:r>
                        <a:rPr lang="en-US" sz="1800"/>
                        <a:t>BIOMES AND CLIMATE ZONES</a:t>
                      </a:r>
                    </a:p>
                    <a:p>
                      <a:pPr algn="ctr"/>
                      <a:r>
                        <a:rPr lang="en-US" sz="1800"/>
                        <a:t>“The Goldilocks Biome”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what is needed to get a garden centre and zoo business up and running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the features of the Tropical Rainforest, Tundra, Savannah and Temperate Forest biomes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657330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identify similarities and differences between the tropical rainforest and the savannah biomes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92143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identify similarities and differences between the temperate forest and the tundra biomes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734292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plant and animal life is suited to certain biomes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556987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locate different biomes on a world map</a:t>
                      </a:r>
                      <a:endParaRPr lang="en-US" sz="16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7200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836005"/>
              </p:ext>
            </p:extLst>
          </p:nvPr>
        </p:nvGraphicFramePr>
        <p:xfrm>
          <a:off x="185038" y="316979"/>
          <a:ext cx="7004038" cy="57834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955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4040121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983824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156138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33752"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6 SPRING:</a:t>
                      </a:r>
                    </a:p>
                    <a:p>
                      <a:pPr algn="ctr"/>
                      <a:r>
                        <a:rPr lang="en-US" sz="1800"/>
                        <a:t>BIOMES AND CLIMATE ZONES 2</a:t>
                      </a:r>
                    </a:p>
                    <a:p>
                      <a:pPr algn="ctr"/>
                      <a:r>
                        <a:rPr lang="en-US" sz="1800"/>
                        <a:t>“Where Next?”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why some biomes around the world are almost uninhabited</a:t>
                      </a:r>
                      <a:endParaRPr lang="en-US" sz="1800" b="0"/>
                    </a:p>
                    <a:p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is currently happening to the biomes around our planet</a:t>
                      </a:r>
                      <a:endParaRPr lang="en-US" sz="1800" b="0"/>
                    </a:p>
                    <a:p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657330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vertical farming is</a:t>
                      </a:r>
                      <a:endParaRPr lang="en-US" sz="1800" b="0"/>
                    </a:p>
                    <a:p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92143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deep sea mining is</a:t>
                      </a:r>
                      <a:endParaRPr lang="en-US" sz="1600" b="0"/>
                    </a:p>
                    <a:p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914401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what makes a successful exhibition and how to debate issues</a:t>
                      </a:r>
                      <a:endParaRPr lang="en-US" sz="1600" b="0"/>
                    </a:p>
                    <a:p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556987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58846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4295E-EBF4-CE90-5E22-61E5E4D23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167015"/>
              </p:ext>
            </p:extLst>
          </p:nvPr>
        </p:nvGraphicFramePr>
        <p:xfrm>
          <a:off x="153507" y="169834"/>
          <a:ext cx="7014548" cy="6123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046">
                  <a:extLst>
                    <a:ext uri="{9D8B030D-6E8A-4147-A177-3AD203B41FA5}">
                      <a16:colId xmlns:a16="http://schemas.microsoft.com/office/drawing/2014/main" val="4077627721"/>
                    </a:ext>
                  </a:extLst>
                </a:gridCol>
                <a:gridCol w="3699309">
                  <a:extLst>
                    <a:ext uri="{9D8B030D-6E8A-4147-A177-3AD203B41FA5}">
                      <a16:colId xmlns:a16="http://schemas.microsoft.com/office/drawing/2014/main" val="2108009843"/>
                    </a:ext>
                  </a:extLst>
                </a:gridCol>
                <a:gridCol w="1135117">
                  <a:extLst>
                    <a:ext uri="{9D8B030D-6E8A-4147-A177-3AD203B41FA5}">
                      <a16:colId xmlns:a16="http://schemas.microsoft.com/office/drawing/2014/main" val="401851035"/>
                    </a:ext>
                  </a:extLst>
                </a:gridCol>
                <a:gridCol w="1093076">
                  <a:extLst>
                    <a:ext uri="{9D8B030D-6E8A-4147-A177-3AD203B41FA5}">
                      <a16:colId xmlns:a16="http://schemas.microsoft.com/office/drawing/2014/main" val="333436572"/>
                    </a:ext>
                  </a:extLst>
                </a:gridCol>
              </a:tblGrid>
              <a:tr h="933752"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YEAR 6 SUMMER:</a:t>
                      </a:r>
                    </a:p>
                    <a:p>
                      <a:pPr algn="ctr"/>
                      <a:r>
                        <a:rPr lang="en-US" sz="1800"/>
                        <a:t>OUR LOCALITY</a:t>
                      </a:r>
                    </a:p>
                    <a:p>
                      <a:pPr algn="ctr"/>
                      <a:r>
                        <a:rPr lang="en-US" sz="1800"/>
                        <a:t>“Do we need a Town Centre?”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PUPIL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TEACHER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845962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1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kern="1200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know some of the key changes which have occurred in Nuneaton over time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685307"/>
                  </a:ext>
                </a:extLst>
              </a:tr>
              <a:tr h="686264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2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/>
                        <a:t>I understand the purpose of a town centre and how it serves a community 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080305"/>
                  </a:ext>
                </a:extLst>
              </a:tr>
              <a:tr h="657330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3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FIELDWORK: I can identify types of buildings and record data systematically to identify trends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886785"/>
                  </a:ext>
                </a:extLst>
              </a:tr>
              <a:tr h="892143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4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understand the basics of town planning and regeneration 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399278"/>
                  </a:ext>
                </a:extLst>
              </a:tr>
              <a:tr h="914401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5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kern="1200" noProof="0">
                          <a:solidFill>
                            <a:schemeClr val="dk1"/>
                          </a:solidFill>
                          <a:effectLst/>
                          <a:latin typeface="Calibri"/>
                        </a:rPr>
                        <a:t>I can suggest changes to improve a town centre and understand how planning decisions are made 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455463"/>
                  </a:ext>
                </a:extLst>
              </a:tr>
              <a:tr h="556987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WEEK 6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share a vision and present informed opinions </a:t>
                      </a:r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5288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9880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AD8503C3870943981E29377B24C7E9" ma:contentTypeVersion="19" ma:contentTypeDescription="Create a new document." ma:contentTypeScope="" ma:versionID="ad1d1ddbacdf357a00c287053e445930">
  <xsd:schema xmlns:xsd="http://www.w3.org/2001/XMLSchema" xmlns:xs="http://www.w3.org/2001/XMLSchema" xmlns:p="http://schemas.microsoft.com/office/2006/metadata/properties" xmlns:ns2="1923127b-03aa-458d-a168-e514f963a52e" xmlns:ns3="44ccdc69-a9f9-455c-9684-034c2144bb8c" targetNamespace="http://schemas.microsoft.com/office/2006/metadata/properties" ma:root="true" ma:fieldsID="c8dfe8fb10e8f3dfbcadee0a43931928" ns2:_="" ns3:_="">
    <xsd:import namespace="1923127b-03aa-458d-a168-e514f963a52e"/>
    <xsd:import namespace="44ccdc69-a9f9-455c-9684-034c2144bb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23127b-03aa-458d-a168-e514f963a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38dc3e-1826-45b7-af6c-bac5a3b3b975}" ma:internalName="TaxCatchAll" ma:showField="CatchAllData" ma:web="1923127b-03aa-458d-a168-e514f963a5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cdc69-a9f9-455c-9684-034c2144bb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923127b-03aa-458d-a168-e514f963a52e" xsi:nil="true"/>
    <lcf76f155ced4ddcb4097134ff3c332f xmlns="44ccdc69-a9f9-455c-9684-034c2144bb8c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1F82EF-7BB1-43DD-A730-1FCF3A3FA358}"/>
</file>

<file path=customXml/itemProps2.xml><?xml version="1.0" encoding="utf-8"?>
<ds:datastoreItem xmlns:ds="http://schemas.openxmlformats.org/officeDocument/2006/customXml" ds:itemID="{8898B1C5-0F5A-4957-8C39-D7DA2BC54E15}">
  <ds:schemaRefs>
    <ds:schemaRef ds:uri="1923127b-03aa-458d-a168-e514f963a52e"/>
    <ds:schemaRef ds:uri="44ccdc69-a9f9-455c-9684-034c2144bb8c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9104F4A-5210-4C1D-9912-77E14E7D67B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16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Elaine Thornett</dc:creator>
  <cp:revision>53</cp:revision>
  <cp:lastPrinted>2024-03-18T11:48:34Z</cp:lastPrinted>
  <dcterms:created xsi:type="dcterms:W3CDTF">2024-03-08T15:45:07Z</dcterms:created>
  <dcterms:modified xsi:type="dcterms:W3CDTF">2025-09-10T13:43:24Z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0x01010093AD8503C3870943981E29377B24C7E9</vt:lpwstr>
  </property>
  <property fmtid="{D5CDD505-2E9C-101B-9397-08002B2CF9AE}" pid="3" name="MediaServiceImageTags">
    <vt:lpwstr/>
  </property>
</Properties>
</file>