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66" r:id="rId6"/>
    <p:sldId id="268" r:id="rId7"/>
    <p:sldId id="269" r:id="rId8"/>
    <p:sldId id="271"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6BDC"/>
    <a:srgbClr val="99FFCC"/>
    <a:srgbClr val="FFFFCC"/>
    <a:srgbClr val="FF9999"/>
    <a:srgbClr val="FFCCFF"/>
    <a:srgbClr val="76C8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7F5D93-21A3-9546-710D-27C5FB4460A6}" v="23" dt="2025-07-04T13:11:58.2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053" autoAdjust="0"/>
    <p:restoredTop sz="94660"/>
  </p:normalViewPr>
  <p:slideViewPr>
    <p:cSldViewPr snapToGrid="0">
      <p:cViewPr varScale="1">
        <p:scale>
          <a:sx n="52" d="100"/>
          <a:sy n="52" d="100"/>
        </p:scale>
        <p:origin x="184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erine Thomas - Queens" userId="S::katherine.thomas@queens.covmat.org::60a5c078-69a6-44f3-bdc6-e0b800532941" providerId="AD" clId="Web-{13AB4F59-768F-E16F-50D9-575613535013}"/>
    <pc:docChg chg="modSld">
      <pc:chgData name="Katherine Thomas - Queens" userId="S::katherine.thomas@queens.covmat.org::60a5c078-69a6-44f3-bdc6-e0b800532941" providerId="AD" clId="Web-{13AB4F59-768F-E16F-50D9-575613535013}" dt="2024-11-08T17:13:17.509" v="47"/>
      <pc:docMkLst>
        <pc:docMk/>
      </pc:docMkLst>
      <pc:sldChg chg="delSp modSp">
        <pc:chgData name="Katherine Thomas - Queens" userId="S::katherine.thomas@queens.covmat.org::60a5c078-69a6-44f3-bdc6-e0b800532941" providerId="AD" clId="Web-{13AB4F59-768F-E16F-50D9-575613535013}" dt="2024-11-08T17:13:17.509" v="47"/>
        <pc:sldMkLst>
          <pc:docMk/>
          <pc:sldMk cId="2725418009" sldId="269"/>
        </pc:sldMkLst>
      </pc:sldChg>
    </pc:docChg>
  </pc:docChgLst>
  <pc:docChgLst>
    <pc:chgData name="Elaine Thornett - Queens" userId="S::elaine.thornett@queens.covmat.org::13b6e392-e364-4646-9665-4f6fc7d86371" providerId="AD" clId="Web-{2530F943-DBA5-BB00-F93C-BF0CE6539C34}"/>
    <pc:docChg chg="addSld delSld">
      <pc:chgData name="Elaine Thornett - Queens" userId="S::elaine.thornett@queens.covmat.org::13b6e392-e364-4646-9665-4f6fc7d86371" providerId="AD" clId="Web-{2530F943-DBA5-BB00-F93C-BF0CE6539C34}" dt="2024-06-24T14:29:02.617" v="1"/>
      <pc:docMkLst>
        <pc:docMk/>
      </pc:docMkLst>
      <pc:sldChg chg="del">
        <pc:chgData name="Elaine Thornett - Queens" userId="S::elaine.thornett@queens.covmat.org::13b6e392-e364-4646-9665-4f6fc7d86371" providerId="AD" clId="Web-{2530F943-DBA5-BB00-F93C-BF0CE6539C34}" dt="2024-06-24T14:29:02.617" v="1"/>
        <pc:sldMkLst>
          <pc:docMk/>
          <pc:sldMk cId="3991181710" sldId="270"/>
        </pc:sldMkLst>
      </pc:sldChg>
      <pc:sldChg chg="add">
        <pc:chgData name="Elaine Thornett - Queens" userId="S::elaine.thornett@queens.covmat.org::13b6e392-e364-4646-9665-4f6fc7d86371" providerId="AD" clId="Web-{2530F943-DBA5-BB00-F93C-BF0CE6539C34}" dt="2024-06-24T14:28:57.820" v="0"/>
        <pc:sldMkLst>
          <pc:docMk/>
          <pc:sldMk cId="3800019760" sldId="271"/>
        </pc:sldMkLst>
      </pc:sldChg>
    </pc:docChg>
  </pc:docChgLst>
  <pc:docChgLst>
    <pc:chgData name="Elaine Thornett - Queens" userId="S::elaine.thornett@queens.covmat.org::13b6e392-e364-4646-9665-4f6fc7d86371" providerId="AD" clId="Web-{108766DF-391D-1AEA-19C0-A9B7AED2E53F}"/>
    <pc:docChg chg="modSld">
      <pc:chgData name="Elaine Thornett - Queens" userId="S::elaine.thornett@queens.covmat.org::13b6e392-e364-4646-9665-4f6fc7d86371" providerId="AD" clId="Web-{108766DF-391D-1AEA-19C0-A9B7AED2E53F}" dt="2024-03-19T10:12:42.326" v="12" actId="20577"/>
      <pc:docMkLst>
        <pc:docMk/>
      </pc:docMkLst>
      <pc:sldChg chg="modSp">
        <pc:chgData name="Elaine Thornett - Queens" userId="S::elaine.thornett@queens.covmat.org::13b6e392-e364-4646-9665-4f6fc7d86371" providerId="AD" clId="Web-{108766DF-391D-1AEA-19C0-A9B7AED2E53F}" dt="2024-03-19T10:11:11.652" v="10" actId="1076"/>
        <pc:sldMkLst>
          <pc:docMk/>
          <pc:sldMk cId="1770996114" sldId="266"/>
        </pc:sldMkLst>
      </pc:sldChg>
      <pc:sldChg chg="modSp">
        <pc:chgData name="Elaine Thornett - Queens" userId="S::elaine.thornett@queens.covmat.org::13b6e392-e364-4646-9665-4f6fc7d86371" providerId="AD" clId="Web-{108766DF-391D-1AEA-19C0-A9B7AED2E53F}" dt="2024-03-19T10:12:42.326" v="12" actId="20577"/>
        <pc:sldMkLst>
          <pc:docMk/>
          <pc:sldMk cId="3991181710" sldId="270"/>
        </pc:sldMkLst>
      </pc:sldChg>
    </pc:docChg>
  </pc:docChgLst>
  <pc:docChgLst>
    <pc:chgData name="Thomas Kidd - Queens" userId="S::thomas.kidd@queens.covmat.org::fd7a7a07-0044-4749-b8b4-47492452f0fe" providerId="AD" clId="Web-{4B211C00-20BD-3D88-155D-093A5C609FE2}"/>
    <pc:docChg chg="modSld">
      <pc:chgData name="Thomas Kidd - Queens" userId="S::thomas.kidd@queens.covmat.org::fd7a7a07-0044-4749-b8b4-47492452f0fe" providerId="AD" clId="Web-{4B211C00-20BD-3D88-155D-093A5C609FE2}" dt="2024-11-13T15:42:55.921" v="8" actId="20577"/>
      <pc:docMkLst>
        <pc:docMk/>
      </pc:docMkLst>
      <pc:sldChg chg="modSp">
        <pc:chgData name="Thomas Kidd - Queens" userId="S::thomas.kidd@queens.covmat.org::fd7a7a07-0044-4749-b8b4-47492452f0fe" providerId="AD" clId="Web-{4B211C00-20BD-3D88-155D-093A5C609FE2}" dt="2024-11-13T15:42:55.921" v="8" actId="20577"/>
        <pc:sldMkLst>
          <pc:docMk/>
          <pc:sldMk cId="2725418009" sldId="269"/>
        </pc:sldMkLst>
      </pc:sldChg>
    </pc:docChg>
  </pc:docChgLst>
  <pc:docChgLst>
    <pc:chgData name="Hannah Winn - Queens" userId="S::hannah.winn@queens.covmat.org::99c417b1-7a88-4955-8643-b47ee18a5dc5" providerId="AD" clId="Web-{DE7F5D93-21A3-9546-710D-27C5FB4460A6}"/>
    <pc:docChg chg="modSld">
      <pc:chgData name="Hannah Winn - Queens" userId="S::hannah.winn@queens.covmat.org::99c417b1-7a88-4955-8643-b47ee18a5dc5" providerId="AD" clId="Web-{DE7F5D93-21A3-9546-710D-27C5FB4460A6}" dt="2025-07-04T13:11:57.450" v="13" actId="20577"/>
      <pc:docMkLst>
        <pc:docMk/>
      </pc:docMkLst>
      <pc:sldChg chg="modSp">
        <pc:chgData name="Hannah Winn - Queens" userId="S::hannah.winn@queens.covmat.org::99c417b1-7a88-4955-8643-b47ee18a5dc5" providerId="AD" clId="Web-{DE7F5D93-21A3-9546-710D-27C5FB4460A6}" dt="2025-07-04T13:11:57.450" v="13" actId="20577"/>
        <pc:sldMkLst>
          <pc:docMk/>
          <pc:sldMk cId="3800019760" sldId="271"/>
        </pc:sldMkLst>
        <pc:spChg chg="mod">
          <ac:chgData name="Hannah Winn - Queens" userId="S::hannah.winn@queens.covmat.org::99c417b1-7a88-4955-8643-b47ee18a5dc5" providerId="AD" clId="Web-{DE7F5D93-21A3-9546-710D-27C5FB4460A6}" dt="2025-07-04T13:11:57.450" v="13" actId="20577"/>
          <ac:spMkLst>
            <pc:docMk/>
            <pc:sldMk cId="3800019760" sldId="271"/>
            <ac:spMk id="7" creationId="{00000000-0000-0000-0000-000000000000}"/>
          </ac:spMkLst>
        </pc:spChg>
      </pc:sldChg>
    </pc:docChg>
  </pc:docChgLst>
  <pc:docChgLst>
    <pc:chgData name="Hannah Winn - Queens" userId="S::hannah.winn@queens.covmat.org::99c417b1-7a88-4955-8643-b47ee18a5dc5" providerId="AD" clId="Web-{2553CA7A-A0D0-4638-0B67-73EED6BF2ECD}"/>
    <pc:docChg chg="modSld">
      <pc:chgData name="Hannah Winn - Queens" userId="S::hannah.winn@queens.covmat.org::99c417b1-7a88-4955-8643-b47ee18a5dc5" providerId="AD" clId="Web-{2553CA7A-A0D0-4638-0B67-73EED6BF2ECD}" dt="2025-07-02T11:36:49.898" v="780"/>
      <pc:docMkLst>
        <pc:docMk/>
      </pc:docMkLst>
      <pc:sldChg chg="addSp delSp modSp">
        <pc:chgData name="Hannah Winn - Queens" userId="S::hannah.winn@queens.covmat.org::99c417b1-7a88-4955-8643-b47ee18a5dc5" providerId="AD" clId="Web-{2553CA7A-A0D0-4638-0B67-73EED6BF2ECD}" dt="2025-07-02T11:36:49.898" v="780"/>
        <pc:sldMkLst>
          <pc:docMk/>
          <pc:sldMk cId="3800019760" sldId="271"/>
        </pc:sldMkLst>
        <pc:spChg chg="mod">
          <ac:chgData name="Hannah Winn - Queens" userId="S::hannah.winn@queens.covmat.org::99c417b1-7a88-4955-8643-b47ee18a5dc5" providerId="AD" clId="Web-{2553CA7A-A0D0-4638-0B67-73EED6BF2ECD}" dt="2025-07-02T11:20:20.322" v="20" actId="20577"/>
          <ac:spMkLst>
            <pc:docMk/>
            <pc:sldMk cId="3800019760" sldId="271"/>
            <ac:spMk id="7" creationId="{00000000-0000-0000-0000-000000000000}"/>
          </ac:spMkLst>
        </pc:spChg>
        <pc:graphicFrameChg chg="mod modGraphic">
          <ac:chgData name="Hannah Winn - Queens" userId="S::hannah.winn@queens.covmat.org::99c417b1-7a88-4955-8643-b47ee18a5dc5" providerId="AD" clId="Web-{2553CA7A-A0D0-4638-0B67-73EED6BF2ECD}" dt="2025-07-02T11:35:08.207" v="778"/>
          <ac:graphicFrameMkLst>
            <pc:docMk/>
            <pc:sldMk cId="3800019760" sldId="271"/>
            <ac:graphicFrameMk id="3" creationId="{00000000-0000-0000-0000-000000000000}"/>
          </ac:graphicFrameMkLst>
        </pc:graphicFrameChg>
        <pc:graphicFrameChg chg="mod modGraphic">
          <ac:chgData name="Hannah Winn - Queens" userId="S::hannah.winn@queens.covmat.org::99c417b1-7a88-4955-8643-b47ee18a5dc5" providerId="AD" clId="Web-{2553CA7A-A0D0-4638-0B67-73EED6BF2ECD}" dt="2025-07-02T11:36:49.898" v="780"/>
          <ac:graphicFrameMkLst>
            <pc:docMk/>
            <pc:sldMk cId="3800019760" sldId="271"/>
            <ac:graphicFrameMk id="12"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7/4/2025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711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7/4/2025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37157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889A0B-D4B1-438F-822F-1CA30B47072D}" type="datetimeFigureOut">
              <a:rPr lang="en-US" smtClean="0"/>
              <a:t>7/4/2025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62540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889A0B-D4B1-438F-822F-1CA30B47072D}" type="datetimeFigureOut">
              <a:rPr lang="en-US" smtClean="0"/>
              <a:t>7/4/2025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62803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889A0B-D4B1-438F-822F-1CA30B47072D}" type="datetimeFigureOut">
              <a:rPr lang="en-US" smtClean="0"/>
              <a:t>7/4/2025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090931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889A0B-D4B1-438F-822F-1CA30B47072D}" type="datetimeFigureOut">
              <a:rPr lang="en-US" smtClean="0"/>
              <a:t>7/4/2025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49577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889A0B-D4B1-438F-822F-1CA30B47072D}" type="datetimeFigureOut">
              <a:rPr lang="en-US" smtClean="0"/>
              <a:t>7/4/2025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190769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7/4/2025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10876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7/4/2025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35891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7/4/2025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23552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7/4/2025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59701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8889A0B-D4B1-438F-822F-1CA30B47072D}" type="datetimeFigureOut">
              <a:rPr lang="en-US" smtClean="0"/>
              <a:t>7/4/2025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5C131BB-5C9D-4CDD-BF24-8A7B371599B9}" type="slidenum">
              <a:rPr lang="en-US" smtClean="0"/>
              <a:t>‹#›</a:t>
            </a:fld>
            <a:endParaRPr lang="en-US"/>
          </a:p>
        </p:txBody>
      </p:sp>
    </p:spTree>
    <p:extLst>
      <p:ext uri="{BB962C8B-B14F-4D97-AF65-F5344CB8AC3E}">
        <p14:creationId xmlns:p14="http://schemas.microsoft.com/office/powerpoint/2010/main" val="11091612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png"/><Relationship Id="rId16"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jpeg"/><Relationship Id="rId4" Type="http://schemas.openxmlformats.org/officeDocument/2006/relationships/image" Target="../media/image16.png"/><Relationship Id="rId9" Type="http://schemas.openxmlformats.org/officeDocument/2006/relationships/image" Target="../media/image21.jpeg"/><Relationship Id="rId14" Type="http://schemas.openxmlformats.org/officeDocument/2006/relationships/image" Target="../media/image26.png"/></Relationships>
</file>

<file path=ppt/slides/_rels/slide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6.png"/><Relationship Id="rId7" Type="http://schemas.openxmlformats.org/officeDocument/2006/relationships/image" Target="../media/image33.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1B35-3025-6E98-8DB9-76A93A32BD8F}"/>
              </a:ext>
            </a:extLst>
          </p:cNvPr>
          <p:cNvSpPr>
            <a:spLocks noGrp="1"/>
          </p:cNvSpPr>
          <p:nvPr>
            <p:ph type="ctrTitle"/>
          </p:nvPr>
        </p:nvSpPr>
        <p:spPr>
          <a:xfrm>
            <a:off x="514350" y="1621191"/>
            <a:ext cx="5829300" cy="894865"/>
          </a:xfrm>
        </p:spPr>
        <p:txBody>
          <a:bodyPr/>
          <a:lstStyle/>
          <a:p>
            <a:r>
              <a:rPr lang="en-GB" dirty="0"/>
              <a:t>Instructions</a:t>
            </a:r>
          </a:p>
        </p:txBody>
      </p:sp>
      <p:sp>
        <p:nvSpPr>
          <p:cNvPr id="3" name="Subtitle 2">
            <a:extLst>
              <a:ext uri="{FF2B5EF4-FFF2-40B4-BE49-F238E27FC236}">
                <a16:creationId xmlns:a16="http://schemas.microsoft.com/office/drawing/2014/main" id="{D68A152E-F7DA-7681-3C38-C1EBFC31B8F3}"/>
              </a:ext>
            </a:extLst>
          </p:cNvPr>
          <p:cNvSpPr>
            <a:spLocks noGrp="1"/>
          </p:cNvSpPr>
          <p:nvPr>
            <p:ph type="subTitle" idx="1"/>
          </p:nvPr>
        </p:nvSpPr>
        <p:spPr>
          <a:xfrm>
            <a:off x="857250" y="2561344"/>
            <a:ext cx="5143500" cy="3565718"/>
          </a:xfrm>
        </p:spPr>
        <p:txBody>
          <a:bodyPr>
            <a:normAutofit fontScale="92500" lnSpcReduction="10000"/>
          </a:bodyPr>
          <a:lstStyle/>
          <a:p>
            <a:pPr algn="l"/>
            <a:r>
              <a:rPr lang="en-GB" sz="2400" dirty="0"/>
              <a:t>The first row of words are from previous topics or in the case of year 3, from Key stage 1. This should enable all children to colour some of their grid in green.</a:t>
            </a:r>
          </a:p>
          <a:p>
            <a:pPr algn="l"/>
            <a:r>
              <a:rPr lang="en-GB" sz="2400" dirty="0"/>
              <a:t>The middle row (and one or two of bottom row) are the new words for this topic</a:t>
            </a:r>
          </a:p>
          <a:p>
            <a:pPr algn="l"/>
            <a:r>
              <a:rPr lang="en-GB" sz="2400" dirty="0"/>
              <a:t>The remaining 3 or 4 words might only be picked up by GDS pupils. Ensure that anybody colouring these green proves that they can use the words by writing it in the Vocabulary in Action section.</a:t>
            </a:r>
          </a:p>
        </p:txBody>
      </p:sp>
    </p:spTree>
    <p:extLst>
      <p:ext uri="{BB962C8B-B14F-4D97-AF65-F5344CB8AC3E}">
        <p14:creationId xmlns:p14="http://schemas.microsoft.com/office/powerpoint/2010/main" val="184967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US" sz="3200" b="1" dirty="0">
                <a:latin typeface="Gill Sans MT"/>
                <a:cs typeface="Times New Roman"/>
              </a:rPr>
              <a:t>Adventures of Early Man</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573230766"/>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History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Evidence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Farmers</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Cave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Prehistoric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Archaeology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Period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Hunter-gatherers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Settle-</a:t>
                      </a:r>
                    </a:p>
                    <a:p>
                      <a:r>
                        <a:rPr lang="en-GB" sz="1050" dirty="0" err="1">
                          <a:latin typeface="Gill Sans MT" panose="020B0502020104020203" pitchFamily="34" charset="0"/>
                        </a:rPr>
                        <a:t>ment</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Artefacts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Primary 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Stone</a:t>
                      </a:r>
                      <a:r>
                        <a:rPr lang="en-GB" sz="1050" baseline="0" dirty="0">
                          <a:latin typeface="Gill Sans MT" panose="020B0502020104020203" pitchFamily="34" charset="0"/>
                        </a:rPr>
                        <a:t> Age</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Bronze 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Iron 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61367" y="6271343"/>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pic>
        <p:nvPicPr>
          <p:cNvPr id="15" name="Picture 14"/>
          <p:cNvPicPr>
            <a:picLocks noChangeAspect="1"/>
          </p:cNvPicPr>
          <p:nvPr/>
        </p:nvPicPr>
        <p:blipFill>
          <a:blip r:embed="rId2"/>
          <a:stretch>
            <a:fillRect/>
          </a:stretch>
        </p:blipFill>
        <p:spPr>
          <a:xfrm>
            <a:off x="5631047" y="2398937"/>
            <a:ext cx="706258" cy="376059"/>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5414" y="1994794"/>
            <a:ext cx="409195" cy="404143"/>
          </a:xfrm>
          <a:prstGeom prst="rect">
            <a:avLst/>
          </a:prstGeom>
        </p:spPr>
      </p:pic>
      <p:pic>
        <p:nvPicPr>
          <p:cNvPr id="18" name="Picture 17"/>
          <p:cNvPicPr>
            <a:picLocks noChangeAspect="1"/>
          </p:cNvPicPr>
          <p:nvPr/>
        </p:nvPicPr>
        <p:blipFill>
          <a:blip r:embed="rId4"/>
          <a:stretch>
            <a:fillRect/>
          </a:stretch>
        </p:blipFill>
        <p:spPr>
          <a:xfrm>
            <a:off x="2444774" y="1994793"/>
            <a:ext cx="409133" cy="404144"/>
          </a:xfrm>
          <a:prstGeom prst="rect">
            <a:avLst/>
          </a:prstGeom>
        </p:spPr>
      </p:pic>
      <p:pic>
        <p:nvPicPr>
          <p:cNvPr id="4100" name="Picture 4" descr="age Icon 413971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19014" y="1994793"/>
            <a:ext cx="372973" cy="372973"/>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p:cNvPicPr>
            <a:picLocks noChangeAspect="1"/>
          </p:cNvPicPr>
          <p:nvPr/>
        </p:nvPicPr>
        <p:blipFill>
          <a:blip r:embed="rId6"/>
          <a:stretch>
            <a:fillRect/>
          </a:stretch>
        </p:blipFill>
        <p:spPr>
          <a:xfrm>
            <a:off x="4843445" y="2826520"/>
            <a:ext cx="281727" cy="278249"/>
          </a:xfrm>
          <a:prstGeom prst="rect">
            <a:avLst/>
          </a:prstGeom>
        </p:spPr>
      </p:pic>
      <p:pic>
        <p:nvPicPr>
          <p:cNvPr id="37" name="Picture 36"/>
          <p:cNvPicPr>
            <a:picLocks noChangeAspect="1"/>
          </p:cNvPicPr>
          <p:nvPr/>
        </p:nvPicPr>
        <p:blipFill>
          <a:blip r:embed="rId7"/>
          <a:stretch>
            <a:fillRect/>
          </a:stretch>
        </p:blipFill>
        <p:spPr>
          <a:xfrm>
            <a:off x="5904546" y="2845105"/>
            <a:ext cx="319191" cy="359652"/>
          </a:xfrm>
          <a:prstGeom prst="rect">
            <a:avLst/>
          </a:prstGeom>
        </p:spPr>
      </p:pic>
      <p:pic>
        <p:nvPicPr>
          <p:cNvPr id="38" name="Picture 37"/>
          <p:cNvPicPr>
            <a:picLocks noChangeAspect="1"/>
          </p:cNvPicPr>
          <p:nvPr/>
        </p:nvPicPr>
        <p:blipFill>
          <a:blip r:embed="rId8"/>
          <a:stretch>
            <a:fillRect/>
          </a:stretch>
        </p:blipFill>
        <p:spPr>
          <a:xfrm>
            <a:off x="3537502" y="2826520"/>
            <a:ext cx="382964" cy="378236"/>
          </a:xfrm>
          <a:prstGeom prst="rect">
            <a:avLst/>
          </a:prstGeom>
        </p:spPr>
      </p:pic>
      <p:pic>
        <p:nvPicPr>
          <p:cNvPr id="39" name="Picture 38"/>
          <p:cNvPicPr>
            <a:picLocks noChangeAspect="1"/>
          </p:cNvPicPr>
          <p:nvPr/>
        </p:nvPicPr>
        <p:blipFill>
          <a:blip r:embed="rId9"/>
          <a:stretch>
            <a:fillRect/>
          </a:stretch>
        </p:blipFill>
        <p:spPr>
          <a:xfrm>
            <a:off x="1352928" y="2479499"/>
            <a:ext cx="301681" cy="297956"/>
          </a:xfrm>
          <a:prstGeom prst="rect">
            <a:avLst/>
          </a:prstGeom>
        </p:spPr>
      </p:pic>
      <p:pic>
        <p:nvPicPr>
          <p:cNvPr id="40" name="Picture 39"/>
          <p:cNvPicPr>
            <a:picLocks noChangeAspect="1"/>
          </p:cNvPicPr>
          <p:nvPr/>
        </p:nvPicPr>
        <p:blipFill>
          <a:blip r:embed="rId10"/>
          <a:stretch>
            <a:fillRect/>
          </a:stretch>
        </p:blipFill>
        <p:spPr>
          <a:xfrm>
            <a:off x="2534606" y="2356840"/>
            <a:ext cx="394356" cy="463949"/>
          </a:xfrm>
          <a:prstGeom prst="rect">
            <a:avLst/>
          </a:prstGeom>
        </p:spPr>
      </p:pic>
      <p:pic>
        <p:nvPicPr>
          <p:cNvPr id="41" name="Picture 40"/>
          <p:cNvPicPr>
            <a:picLocks noChangeAspect="1"/>
          </p:cNvPicPr>
          <p:nvPr/>
        </p:nvPicPr>
        <p:blipFill>
          <a:blip r:embed="rId11"/>
          <a:stretch>
            <a:fillRect/>
          </a:stretch>
        </p:blipFill>
        <p:spPr>
          <a:xfrm>
            <a:off x="4734430" y="1997700"/>
            <a:ext cx="390741" cy="385917"/>
          </a:xfrm>
          <a:prstGeom prst="rect">
            <a:avLst/>
          </a:prstGeom>
        </p:spPr>
      </p:pic>
      <p:pic>
        <p:nvPicPr>
          <p:cNvPr id="42" name="Picture 41"/>
          <p:cNvPicPr>
            <a:picLocks noChangeAspect="1"/>
          </p:cNvPicPr>
          <p:nvPr/>
        </p:nvPicPr>
        <p:blipFill>
          <a:blip r:embed="rId12"/>
          <a:stretch>
            <a:fillRect/>
          </a:stretch>
        </p:blipFill>
        <p:spPr>
          <a:xfrm>
            <a:off x="3535133" y="2386459"/>
            <a:ext cx="418264" cy="359797"/>
          </a:xfrm>
          <a:prstGeom prst="rect">
            <a:avLst/>
          </a:prstGeom>
        </p:spPr>
      </p:pic>
      <p:pic>
        <p:nvPicPr>
          <p:cNvPr id="43" name="Picture 42"/>
          <p:cNvPicPr>
            <a:picLocks noChangeAspect="1"/>
          </p:cNvPicPr>
          <p:nvPr/>
        </p:nvPicPr>
        <p:blipFill>
          <a:blip r:embed="rId13"/>
          <a:stretch>
            <a:fillRect/>
          </a:stretch>
        </p:blipFill>
        <p:spPr>
          <a:xfrm>
            <a:off x="5735014" y="2038639"/>
            <a:ext cx="329127" cy="329127"/>
          </a:xfrm>
          <a:prstGeom prst="rect">
            <a:avLst/>
          </a:prstGeom>
        </p:spPr>
      </p:pic>
      <p:pic>
        <p:nvPicPr>
          <p:cNvPr id="44" name="Picture 43"/>
          <p:cNvPicPr>
            <a:picLocks noChangeAspect="1"/>
          </p:cNvPicPr>
          <p:nvPr/>
        </p:nvPicPr>
        <p:blipFill>
          <a:blip r:embed="rId14"/>
          <a:stretch>
            <a:fillRect/>
          </a:stretch>
        </p:blipFill>
        <p:spPr>
          <a:xfrm>
            <a:off x="1245414" y="2832515"/>
            <a:ext cx="495082" cy="314403"/>
          </a:xfrm>
          <a:prstGeom prst="rect">
            <a:avLst/>
          </a:prstGeom>
        </p:spPr>
      </p:pic>
      <p:graphicFrame>
        <p:nvGraphicFramePr>
          <p:cNvPr id="48" name="Table 47"/>
          <p:cNvGraphicFramePr>
            <a:graphicFrameLocks noGrp="1"/>
          </p:cNvGraphicFramePr>
          <p:nvPr>
            <p:extLst>
              <p:ext uri="{D42A27DB-BD31-4B8C-83A1-F6EECF244321}">
                <p14:modId xmlns:p14="http://schemas.microsoft.com/office/powerpoint/2010/main" val="2641609311"/>
              </p:ext>
            </p:extLst>
          </p:nvPr>
        </p:nvGraphicFramePr>
        <p:xfrm>
          <a:off x="564250" y="3957882"/>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History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Evidence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Farmers</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Cave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Prehistoric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Archaeology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Period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Hunter-gatherers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Settle-</a:t>
                      </a:r>
                    </a:p>
                    <a:p>
                      <a:r>
                        <a:rPr lang="en-GB" sz="1050" dirty="0" err="1">
                          <a:latin typeface="Gill Sans MT" panose="020B0502020104020203" pitchFamily="34" charset="0"/>
                        </a:rPr>
                        <a:t>ment</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Artefacts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Primary 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Stone</a:t>
                      </a:r>
                      <a:r>
                        <a:rPr lang="en-GB" sz="1050" baseline="0" dirty="0">
                          <a:latin typeface="Gill Sans MT" panose="020B0502020104020203" pitchFamily="34" charset="0"/>
                        </a:rPr>
                        <a:t> Age</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Bronze 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Iron 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 name="Picture 51"/>
          <p:cNvPicPr>
            <a:picLocks noChangeAspect="1"/>
          </p:cNvPicPr>
          <p:nvPr/>
        </p:nvPicPr>
        <p:blipFill>
          <a:blip r:embed="rId2"/>
          <a:stretch>
            <a:fillRect/>
          </a:stretch>
        </p:blipFill>
        <p:spPr>
          <a:xfrm>
            <a:off x="5631047" y="4806456"/>
            <a:ext cx="706258" cy="376059"/>
          </a:xfrm>
          <a:prstGeom prst="rect">
            <a:avLst/>
          </a:prstGeom>
        </p:spPr>
      </p:pic>
      <p:pic>
        <p:nvPicPr>
          <p:cNvPr id="53" name="Picture 5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5414" y="4402313"/>
            <a:ext cx="409195" cy="404143"/>
          </a:xfrm>
          <a:prstGeom prst="rect">
            <a:avLst/>
          </a:prstGeom>
        </p:spPr>
      </p:pic>
      <p:pic>
        <p:nvPicPr>
          <p:cNvPr id="54" name="Picture 53"/>
          <p:cNvPicPr>
            <a:picLocks noChangeAspect="1"/>
          </p:cNvPicPr>
          <p:nvPr/>
        </p:nvPicPr>
        <p:blipFill>
          <a:blip r:embed="rId4"/>
          <a:stretch>
            <a:fillRect/>
          </a:stretch>
        </p:blipFill>
        <p:spPr>
          <a:xfrm>
            <a:off x="2444774" y="4402312"/>
            <a:ext cx="409133" cy="404144"/>
          </a:xfrm>
          <a:prstGeom prst="rect">
            <a:avLst/>
          </a:prstGeom>
        </p:spPr>
      </p:pic>
      <p:pic>
        <p:nvPicPr>
          <p:cNvPr id="55" name="Picture 4" descr="age Icon 413971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19014" y="4402312"/>
            <a:ext cx="372973" cy="372973"/>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55"/>
          <p:cNvPicPr>
            <a:picLocks noChangeAspect="1"/>
          </p:cNvPicPr>
          <p:nvPr/>
        </p:nvPicPr>
        <p:blipFill>
          <a:blip r:embed="rId6"/>
          <a:stretch>
            <a:fillRect/>
          </a:stretch>
        </p:blipFill>
        <p:spPr>
          <a:xfrm>
            <a:off x="4843445" y="5234039"/>
            <a:ext cx="281727" cy="278249"/>
          </a:xfrm>
          <a:prstGeom prst="rect">
            <a:avLst/>
          </a:prstGeom>
        </p:spPr>
      </p:pic>
      <p:pic>
        <p:nvPicPr>
          <p:cNvPr id="57" name="Picture 56"/>
          <p:cNvPicPr>
            <a:picLocks noChangeAspect="1"/>
          </p:cNvPicPr>
          <p:nvPr/>
        </p:nvPicPr>
        <p:blipFill>
          <a:blip r:embed="rId7"/>
          <a:stretch>
            <a:fillRect/>
          </a:stretch>
        </p:blipFill>
        <p:spPr>
          <a:xfrm>
            <a:off x="5904546" y="5252624"/>
            <a:ext cx="319191" cy="359652"/>
          </a:xfrm>
          <a:prstGeom prst="rect">
            <a:avLst/>
          </a:prstGeom>
        </p:spPr>
      </p:pic>
      <p:pic>
        <p:nvPicPr>
          <p:cNvPr id="58" name="Picture 57"/>
          <p:cNvPicPr>
            <a:picLocks noChangeAspect="1"/>
          </p:cNvPicPr>
          <p:nvPr/>
        </p:nvPicPr>
        <p:blipFill>
          <a:blip r:embed="rId8"/>
          <a:stretch>
            <a:fillRect/>
          </a:stretch>
        </p:blipFill>
        <p:spPr>
          <a:xfrm>
            <a:off x="3537502" y="5234039"/>
            <a:ext cx="382964" cy="378236"/>
          </a:xfrm>
          <a:prstGeom prst="rect">
            <a:avLst/>
          </a:prstGeom>
        </p:spPr>
      </p:pic>
      <p:pic>
        <p:nvPicPr>
          <p:cNvPr id="59" name="Picture 58"/>
          <p:cNvPicPr>
            <a:picLocks noChangeAspect="1"/>
          </p:cNvPicPr>
          <p:nvPr/>
        </p:nvPicPr>
        <p:blipFill>
          <a:blip r:embed="rId9"/>
          <a:stretch>
            <a:fillRect/>
          </a:stretch>
        </p:blipFill>
        <p:spPr>
          <a:xfrm>
            <a:off x="1352928" y="4887018"/>
            <a:ext cx="301681" cy="297956"/>
          </a:xfrm>
          <a:prstGeom prst="rect">
            <a:avLst/>
          </a:prstGeom>
        </p:spPr>
      </p:pic>
      <p:pic>
        <p:nvPicPr>
          <p:cNvPr id="60" name="Picture 59"/>
          <p:cNvPicPr>
            <a:picLocks noChangeAspect="1"/>
          </p:cNvPicPr>
          <p:nvPr/>
        </p:nvPicPr>
        <p:blipFill>
          <a:blip r:embed="rId10"/>
          <a:stretch>
            <a:fillRect/>
          </a:stretch>
        </p:blipFill>
        <p:spPr>
          <a:xfrm>
            <a:off x="2534606" y="4764359"/>
            <a:ext cx="394356" cy="463949"/>
          </a:xfrm>
          <a:prstGeom prst="rect">
            <a:avLst/>
          </a:prstGeom>
        </p:spPr>
      </p:pic>
      <p:pic>
        <p:nvPicPr>
          <p:cNvPr id="61" name="Picture 60"/>
          <p:cNvPicPr>
            <a:picLocks noChangeAspect="1"/>
          </p:cNvPicPr>
          <p:nvPr/>
        </p:nvPicPr>
        <p:blipFill>
          <a:blip r:embed="rId11"/>
          <a:stretch>
            <a:fillRect/>
          </a:stretch>
        </p:blipFill>
        <p:spPr>
          <a:xfrm>
            <a:off x="4734430" y="4405219"/>
            <a:ext cx="390741" cy="385917"/>
          </a:xfrm>
          <a:prstGeom prst="rect">
            <a:avLst/>
          </a:prstGeom>
        </p:spPr>
      </p:pic>
      <p:pic>
        <p:nvPicPr>
          <p:cNvPr id="62" name="Picture 61"/>
          <p:cNvPicPr>
            <a:picLocks noChangeAspect="1"/>
          </p:cNvPicPr>
          <p:nvPr/>
        </p:nvPicPr>
        <p:blipFill>
          <a:blip r:embed="rId12"/>
          <a:stretch>
            <a:fillRect/>
          </a:stretch>
        </p:blipFill>
        <p:spPr>
          <a:xfrm>
            <a:off x="3535133" y="4793978"/>
            <a:ext cx="418264" cy="359797"/>
          </a:xfrm>
          <a:prstGeom prst="rect">
            <a:avLst/>
          </a:prstGeom>
        </p:spPr>
      </p:pic>
      <p:pic>
        <p:nvPicPr>
          <p:cNvPr id="63" name="Picture 62"/>
          <p:cNvPicPr>
            <a:picLocks noChangeAspect="1"/>
          </p:cNvPicPr>
          <p:nvPr/>
        </p:nvPicPr>
        <p:blipFill>
          <a:blip r:embed="rId13"/>
          <a:stretch>
            <a:fillRect/>
          </a:stretch>
        </p:blipFill>
        <p:spPr>
          <a:xfrm>
            <a:off x="5735014" y="4446158"/>
            <a:ext cx="329127" cy="329127"/>
          </a:xfrm>
          <a:prstGeom prst="rect">
            <a:avLst/>
          </a:prstGeom>
        </p:spPr>
      </p:pic>
      <p:pic>
        <p:nvPicPr>
          <p:cNvPr id="64" name="Picture 63"/>
          <p:cNvPicPr>
            <a:picLocks noChangeAspect="1"/>
          </p:cNvPicPr>
          <p:nvPr/>
        </p:nvPicPr>
        <p:blipFill>
          <a:blip r:embed="rId14"/>
          <a:stretch>
            <a:fillRect/>
          </a:stretch>
        </p:blipFill>
        <p:spPr>
          <a:xfrm>
            <a:off x="1245414" y="5240034"/>
            <a:ext cx="495082" cy="314403"/>
          </a:xfrm>
          <a:prstGeom prst="rect">
            <a:avLst/>
          </a:prstGeom>
        </p:spPr>
      </p:pic>
    </p:spTree>
    <p:extLst>
      <p:ext uri="{BB962C8B-B14F-4D97-AF65-F5344CB8AC3E}">
        <p14:creationId xmlns:p14="http://schemas.microsoft.com/office/powerpoint/2010/main" val="1770996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rtlCol="0">
            <a:spAutoFit/>
          </a:bodyPr>
          <a:lstStyle/>
          <a:p>
            <a:pPr algn="ctr"/>
            <a:r>
              <a:rPr lang="en-US" sz="3200" b="1" dirty="0">
                <a:latin typeface="Gill Sans MT" panose="020B0502020104020203" pitchFamily="34" charset="0"/>
                <a:cs typeface="Times New Roman" panose="02020603050405020304" pitchFamily="18" charset="0"/>
              </a:rPr>
              <a:t>Angles to Angels</a:t>
            </a:r>
            <a:endParaRPr lang="en-GB" sz="3200" dirty="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89554302"/>
              </p:ext>
            </p:extLst>
          </p:nvPr>
        </p:nvGraphicFramePr>
        <p:xfrm>
          <a:off x="470892" y="1525690"/>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marL="0" algn="ctr" rtl="0" eaLnBrk="1" latinLnBrk="0" hangingPunct="1">
                        <a:spcBef>
                          <a:spcPts val="0"/>
                        </a:spcBef>
                        <a:spcAft>
                          <a:spcPts val="0"/>
                        </a:spcAft>
                      </a:pPr>
                      <a:r>
                        <a:rPr lang="en-GB" sz="1350" b="1" kern="1200" dirty="0">
                          <a:solidFill>
                            <a:srgbClr val="000000"/>
                          </a:solidFill>
                          <a:effectLst/>
                          <a:latin typeface="Gill Sans MT" panose="020B0502020104020203" pitchFamily="34" charset="0"/>
                          <a:ea typeface="+mn-ea"/>
                          <a:cs typeface="+mn-cs"/>
                        </a:rPr>
                        <a:t>Vocabulary Words</a:t>
                      </a:r>
                      <a:r>
                        <a:rPr lang="en-GB" sz="1350" b="1" kern="1200" baseline="0" dirty="0">
                          <a:solidFill>
                            <a:srgbClr val="000000"/>
                          </a:solidFill>
                          <a:effectLst/>
                          <a:latin typeface="Gill Sans MT" panose="020B0502020104020203" pitchFamily="34" charset="0"/>
                          <a:ea typeface="+mn-ea"/>
                          <a:cs typeface="+mn-cs"/>
                        </a:rPr>
                        <a:t> I Know (beginning of topic)</a:t>
                      </a:r>
                      <a:endParaRPr lang="en-GB" dirty="0">
                        <a:effectLst/>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Invasion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Settlement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Christianity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Kingdom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Beliefs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Saxons,</a:t>
                      </a:r>
                      <a:r>
                        <a:rPr lang="en-GB" sz="1050" baseline="0" dirty="0">
                          <a:latin typeface="Gill Sans MT" panose="020B0502020104020203" pitchFamily="34" charset="0"/>
                        </a:rPr>
                        <a:t> </a:t>
                      </a:r>
                    </a:p>
                    <a:p>
                      <a:r>
                        <a:rPr lang="en-GB" sz="1050" baseline="0" dirty="0">
                          <a:latin typeface="Gill Sans MT" panose="020B0502020104020203" pitchFamily="34" charset="0"/>
                        </a:rPr>
                        <a:t>Angles, Jutes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Town/</a:t>
                      </a:r>
                    </a:p>
                    <a:p>
                      <a:r>
                        <a:rPr lang="en-GB" sz="1050" dirty="0">
                          <a:latin typeface="Gill Sans MT" panose="020B0502020104020203" pitchFamily="34" charset="0"/>
                        </a:rPr>
                        <a:t>Village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Anglo-Saxon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Pagan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Germanic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Conversion</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Missionary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Pope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Polytheistic</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582029" y="3291146"/>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542731" y="3291146"/>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484835" y="3287400"/>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pic>
        <p:nvPicPr>
          <p:cNvPr id="2" name="Picture 1"/>
          <p:cNvPicPr>
            <a:picLocks noChangeAspect="1"/>
          </p:cNvPicPr>
          <p:nvPr/>
        </p:nvPicPr>
        <p:blipFill>
          <a:blip r:embed="rId2"/>
          <a:stretch>
            <a:fillRect/>
          </a:stretch>
        </p:blipFill>
        <p:spPr>
          <a:xfrm flipH="1">
            <a:off x="1258410" y="2055965"/>
            <a:ext cx="251743" cy="251743"/>
          </a:xfrm>
          <a:prstGeom prst="rect">
            <a:avLst/>
          </a:prstGeom>
        </p:spPr>
      </p:pic>
      <p:pic>
        <p:nvPicPr>
          <p:cNvPr id="8" name="Picture 7"/>
          <p:cNvPicPr>
            <a:picLocks noChangeAspect="1"/>
          </p:cNvPicPr>
          <p:nvPr/>
        </p:nvPicPr>
        <p:blipFill>
          <a:blip r:embed="rId3"/>
          <a:stretch>
            <a:fillRect/>
          </a:stretch>
        </p:blipFill>
        <p:spPr>
          <a:xfrm>
            <a:off x="2386411" y="1973650"/>
            <a:ext cx="281727" cy="278249"/>
          </a:xfrm>
          <a:prstGeom prst="rect">
            <a:avLst/>
          </a:prstGeom>
        </p:spPr>
      </p:pic>
      <p:pic>
        <p:nvPicPr>
          <p:cNvPr id="9" name="Picture 8"/>
          <p:cNvPicPr>
            <a:picLocks noChangeAspect="1"/>
          </p:cNvPicPr>
          <p:nvPr/>
        </p:nvPicPr>
        <p:blipFill>
          <a:blip r:embed="rId4"/>
          <a:stretch>
            <a:fillRect/>
          </a:stretch>
        </p:blipFill>
        <p:spPr>
          <a:xfrm>
            <a:off x="3544397" y="1986452"/>
            <a:ext cx="337898" cy="333726"/>
          </a:xfrm>
          <a:prstGeom prst="rect">
            <a:avLst/>
          </a:prstGeom>
        </p:spPr>
      </p:pic>
      <p:pic>
        <p:nvPicPr>
          <p:cNvPr id="12" name="Picture 11"/>
          <p:cNvPicPr>
            <a:picLocks noChangeAspect="1"/>
          </p:cNvPicPr>
          <p:nvPr/>
        </p:nvPicPr>
        <p:blipFill>
          <a:blip r:embed="rId5"/>
          <a:stretch>
            <a:fillRect/>
          </a:stretch>
        </p:blipFill>
        <p:spPr>
          <a:xfrm>
            <a:off x="4484242" y="1977294"/>
            <a:ext cx="352042" cy="352042"/>
          </a:xfrm>
          <a:prstGeom prst="rect">
            <a:avLst/>
          </a:prstGeom>
        </p:spPr>
      </p:pic>
      <p:pic>
        <p:nvPicPr>
          <p:cNvPr id="13" name="Picture 12"/>
          <p:cNvPicPr>
            <a:picLocks noChangeAspect="1"/>
          </p:cNvPicPr>
          <p:nvPr/>
        </p:nvPicPr>
        <p:blipFill>
          <a:blip r:embed="rId6"/>
          <a:stretch>
            <a:fillRect/>
          </a:stretch>
        </p:blipFill>
        <p:spPr>
          <a:xfrm>
            <a:off x="5777922" y="2005815"/>
            <a:ext cx="277233" cy="352042"/>
          </a:xfrm>
          <a:prstGeom prst="rect">
            <a:avLst/>
          </a:prstGeom>
        </p:spPr>
      </p:pic>
      <p:pic>
        <p:nvPicPr>
          <p:cNvPr id="19" name="Picture 18"/>
          <p:cNvPicPr>
            <a:picLocks noChangeAspect="1"/>
          </p:cNvPicPr>
          <p:nvPr/>
        </p:nvPicPr>
        <p:blipFill>
          <a:blip r:embed="rId7"/>
          <a:stretch>
            <a:fillRect/>
          </a:stretch>
        </p:blipFill>
        <p:spPr>
          <a:xfrm>
            <a:off x="1258410" y="2817930"/>
            <a:ext cx="321945" cy="321945"/>
          </a:xfrm>
          <a:prstGeom prst="rect">
            <a:avLst/>
          </a:prstGeom>
        </p:spPr>
      </p:pic>
      <p:pic>
        <p:nvPicPr>
          <p:cNvPr id="3082" name="Picture 10" descr="Anglo-Saxon Warriors: 10 Things You Should Kno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58410" y="2357857"/>
            <a:ext cx="382920" cy="273514"/>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Depictions of Anglo-Saxon Clothing | TaleWorlds Forum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44397" y="2378647"/>
            <a:ext cx="294489" cy="337846"/>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Anglo-Saxon Society"/>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484849" y="2378647"/>
            <a:ext cx="503972" cy="377585"/>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History - Anglo-Saxon Gods - Twinkl Teaching Wiki"/>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777922" y="2347447"/>
            <a:ext cx="330016" cy="40878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12"/>
          <a:stretch>
            <a:fillRect/>
          </a:stretch>
        </p:blipFill>
        <p:spPr>
          <a:xfrm>
            <a:off x="3598241" y="2789342"/>
            <a:ext cx="276045" cy="350533"/>
          </a:xfrm>
          <a:prstGeom prst="rect">
            <a:avLst/>
          </a:prstGeom>
        </p:spPr>
      </p:pic>
      <p:pic>
        <p:nvPicPr>
          <p:cNvPr id="21" name="Picture 20"/>
          <p:cNvPicPr>
            <a:picLocks noChangeAspect="1"/>
          </p:cNvPicPr>
          <p:nvPr/>
        </p:nvPicPr>
        <p:blipFill>
          <a:blip r:embed="rId13"/>
          <a:stretch>
            <a:fillRect/>
          </a:stretch>
        </p:blipFill>
        <p:spPr>
          <a:xfrm>
            <a:off x="2418257" y="2837796"/>
            <a:ext cx="309631" cy="302079"/>
          </a:xfrm>
          <a:prstGeom prst="rect">
            <a:avLst/>
          </a:prstGeom>
        </p:spPr>
      </p:pic>
      <p:pic>
        <p:nvPicPr>
          <p:cNvPr id="32" name="Picture 31"/>
          <p:cNvPicPr>
            <a:picLocks noChangeAspect="1"/>
          </p:cNvPicPr>
          <p:nvPr/>
        </p:nvPicPr>
        <p:blipFill rotWithShape="1">
          <a:blip r:embed="rId14"/>
          <a:srcRect l="69592" t="-96" b="80321"/>
          <a:stretch/>
        </p:blipFill>
        <p:spPr>
          <a:xfrm>
            <a:off x="4620224" y="2780940"/>
            <a:ext cx="481473" cy="435889"/>
          </a:xfrm>
          <a:prstGeom prst="rect">
            <a:avLst/>
          </a:prstGeom>
        </p:spPr>
      </p:pic>
      <p:graphicFrame>
        <p:nvGraphicFramePr>
          <p:cNvPr id="33" name="Table 32"/>
          <p:cNvGraphicFramePr>
            <a:graphicFrameLocks noGrp="1"/>
          </p:cNvGraphicFramePr>
          <p:nvPr>
            <p:extLst>
              <p:ext uri="{D42A27DB-BD31-4B8C-83A1-F6EECF244321}">
                <p14:modId xmlns:p14="http://schemas.microsoft.com/office/powerpoint/2010/main" val="601035046"/>
              </p:ext>
            </p:extLst>
          </p:nvPr>
        </p:nvGraphicFramePr>
        <p:xfrm>
          <a:off x="484737" y="3991475"/>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marL="0" algn="ctr" rtl="0" eaLnBrk="1" latinLnBrk="0" hangingPunct="1">
                        <a:spcBef>
                          <a:spcPts val="0"/>
                        </a:spcBef>
                        <a:spcAft>
                          <a:spcPts val="0"/>
                        </a:spcAft>
                      </a:pPr>
                      <a:r>
                        <a:rPr lang="en-GB" sz="1350" b="1" kern="1200" dirty="0">
                          <a:solidFill>
                            <a:srgbClr val="000000"/>
                          </a:solidFill>
                          <a:effectLst/>
                          <a:latin typeface="Gill Sans MT" panose="020B0502020104020203" pitchFamily="34" charset="0"/>
                          <a:ea typeface="+mn-ea"/>
                          <a:cs typeface="+mn-cs"/>
                        </a:rPr>
                        <a:t>Vocabulary Words</a:t>
                      </a:r>
                      <a:r>
                        <a:rPr lang="en-GB" sz="1350" b="1" kern="1200" baseline="0" dirty="0">
                          <a:solidFill>
                            <a:srgbClr val="000000"/>
                          </a:solidFill>
                          <a:effectLst/>
                          <a:latin typeface="Gill Sans MT" panose="020B0502020104020203" pitchFamily="34" charset="0"/>
                          <a:ea typeface="+mn-ea"/>
                          <a:cs typeface="+mn-cs"/>
                        </a:rPr>
                        <a:t> I Know (end of topic)</a:t>
                      </a:r>
                      <a:endParaRPr lang="en-GB" dirty="0">
                        <a:effectLst/>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Invasion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Settlement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Christianity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Kingdom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Beliefs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Saxons,</a:t>
                      </a:r>
                      <a:r>
                        <a:rPr lang="en-GB" sz="1050" baseline="0" dirty="0">
                          <a:latin typeface="Gill Sans MT" panose="020B0502020104020203" pitchFamily="34" charset="0"/>
                        </a:rPr>
                        <a:t> </a:t>
                      </a:r>
                    </a:p>
                    <a:p>
                      <a:r>
                        <a:rPr lang="en-GB" sz="1050" baseline="0" dirty="0">
                          <a:latin typeface="Gill Sans MT" panose="020B0502020104020203" pitchFamily="34" charset="0"/>
                        </a:rPr>
                        <a:t>Angles, Jutes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Town/</a:t>
                      </a:r>
                    </a:p>
                    <a:p>
                      <a:r>
                        <a:rPr lang="en-GB" sz="1050" dirty="0">
                          <a:latin typeface="Gill Sans MT" panose="020B0502020104020203" pitchFamily="34" charset="0"/>
                        </a:rPr>
                        <a:t> Village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Anglo-Saxon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Pagan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Germanic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Conversion</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Missionary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Pope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Polytheistic</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34" name="Oval 33"/>
          <p:cNvSpPr/>
          <p:nvPr/>
        </p:nvSpPr>
        <p:spPr>
          <a:xfrm>
            <a:off x="595874" y="5756931"/>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2556576" y="5756931"/>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4498680" y="5753185"/>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2"/>
          <a:stretch>
            <a:fillRect/>
          </a:stretch>
        </p:blipFill>
        <p:spPr>
          <a:xfrm flipH="1">
            <a:off x="1272255" y="4521750"/>
            <a:ext cx="251743" cy="251743"/>
          </a:xfrm>
          <a:prstGeom prst="rect">
            <a:avLst/>
          </a:prstGeom>
        </p:spPr>
      </p:pic>
      <p:pic>
        <p:nvPicPr>
          <p:cNvPr id="39" name="Picture 38"/>
          <p:cNvPicPr>
            <a:picLocks noChangeAspect="1"/>
          </p:cNvPicPr>
          <p:nvPr/>
        </p:nvPicPr>
        <p:blipFill>
          <a:blip r:embed="rId3"/>
          <a:stretch>
            <a:fillRect/>
          </a:stretch>
        </p:blipFill>
        <p:spPr>
          <a:xfrm>
            <a:off x="2400256" y="4439435"/>
            <a:ext cx="281727" cy="278249"/>
          </a:xfrm>
          <a:prstGeom prst="rect">
            <a:avLst/>
          </a:prstGeom>
        </p:spPr>
      </p:pic>
      <p:pic>
        <p:nvPicPr>
          <p:cNvPr id="40" name="Picture 39"/>
          <p:cNvPicPr>
            <a:picLocks noChangeAspect="1"/>
          </p:cNvPicPr>
          <p:nvPr/>
        </p:nvPicPr>
        <p:blipFill>
          <a:blip r:embed="rId4"/>
          <a:stretch>
            <a:fillRect/>
          </a:stretch>
        </p:blipFill>
        <p:spPr>
          <a:xfrm>
            <a:off x="3558242" y="4452237"/>
            <a:ext cx="337898" cy="333726"/>
          </a:xfrm>
          <a:prstGeom prst="rect">
            <a:avLst/>
          </a:prstGeom>
        </p:spPr>
      </p:pic>
      <p:pic>
        <p:nvPicPr>
          <p:cNvPr id="41" name="Picture 40"/>
          <p:cNvPicPr>
            <a:picLocks noChangeAspect="1"/>
          </p:cNvPicPr>
          <p:nvPr/>
        </p:nvPicPr>
        <p:blipFill>
          <a:blip r:embed="rId5"/>
          <a:stretch>
            <a:fillRect/>
          </a:stretch>
        </p:blipFill>
        <p:spPr>
          <a:xfrm>
            <a:off x="4498087" y="4443079"/>
            <a:ext cx="352042" cy="352042"/>
          </a:xfrm>
          <a:prstGeom prst="rect">
            <a:avLst/>
          </a:prstGeom>
        </p:spPr>
      </p:pic>
      <p:pic>
        <p:nvPicPr>
          <p:cNvPr id="42" name="Picture 41"/>
          <p:cNvPicPr>
            <a:picLocks noChangeAspect="1"/>
          </p:cNvPicPr>
          <p:nvPr/>
        </p:nvPicPr>
        <p:blipFill>
          <a:blip r:embed="rId6"/>
          <a:stretch>
            <a:fillRect/>
          </a:stretch>
        </p:blipFill>
        <p:spPr>
          <a:xfrm>
            <a:off x="5791767" y="4471600"/>
            <a:ext cx="277233" cy="352042"/>
          </a:xfrm>
          <a:prstGeom prst="rect">
            <a:avLst/>
          </a:prstGeom>
        </p:spPr>
      </p:pic>
      <p:pic>
        <p:nvPicPr>
          <p:cNvPr id="43" name="Picture 42"/>
          <p:cNvPicPr>
            <a:picLocks noChangeAspect="1"/>
          </p:cNvPicPr>
          <p:nvPr/>
        </p:nvPicPr>
        <p:blipFill>
          <a:blip r:embed="rId7"/>
          <a:stretch>
            <a:fillRect/>
          </a:stretch>
        </p:blipFill>
        <p:spPr>
          <a:xfrm>
            <a:off x="1272255" y="5283715"/>
            <a:ext cx="321945" cy="321945"/>
          </a:xfrm>
          <a:prstGeom prst="rect">
            <a:avLst/>
          </a:prstGeom>
        </p:spPr>
      </p:pic>
      <p:pic>
        <p:nvPicPr>
          <p:cNvPr id="44" name="Picture 10" descr="Anglo-Saxon Warriors: 10 Things You Should Kno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72255" y="4823642"/>
            <a:ext cx="382920" cy="273514"/>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12" descr="Depictions of Anglo-Saxon Clothing | TaleWorlds Forum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58242" y="4844432"/>
            <a:ext cx="294489" cy="337846"/>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14" descr="Anglo-Saxon Society"/>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498694" y="4844432"/>
            <a:ext cx="503972" cy="377585"/>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16" descr="History - Anglo-Saxon Gods - Twinkl Teaching Wiki"/>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791767" y="4813232"/>
            <a:ext cx="330016" cy="408785"/>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7"/>
          <p:cNvPicPr>
            <a:picLocks noChangeAspect="1"/>
          </p:cNvPicPr>
          <p:nvPr/>
        </p:nvPicPr>
        <p:blipFill>
          <a:blip r:embed="rId12"/>
          <a:stretch>
            <a:fillRect/>
          </a:stretch>
        </p:blipFill>
        <p:spPr>
          <a:xfrm>
            <a:off x="3612086" y="5255127"/>
            <a:ext cx="276045" cy="350533"/>
          </a:xfrm>
          <a:prstGeom prst="rect">
            <a:avLst/>
          </a:prstGeom>
        </p:spPr>
      </p:pic>
      <p:pic>
        <p:nvPicPr>
          <p:cNvPr id="49" name="Picture 48"/>
          <p:cNvPicPr>
            <a:picLocks noChangeAspect="1"/>
          </p:cNvPicPr>
          <p:nvPr/>
        </p:nvPicPr>
        <p:blipFill>
          <a:blip r:embed="rId13"/>
          <a:stretch>
            <a:fillRect/>
          </a:stretch>
        </p:blipFill>
        <p:spPr>
          <a:xfrm>
            <a:off x="2432102" y="5303581"/>
            <a:ext cx="309631" cy="302079"/>
          </a:xfrm>
          <a:prstGeom prst="rect">
            <a:avLst/>
          </a:prstGeom>
        </p:spPr>
      </p:pic>
      <p:pic>
        <p:nvPicPr>
          <p:cNvPr id="50" name="Picture 49"/>
          <p:cNvPicPr>
            <a:picLocks noChangeAspect="1"/>
          </p:cNvPicPr>
          <p:nvPr/>
        </p:nvPicPr>
        <p:blipFill rotWithShape="1">
          <a:blip r:embed="rId14"/>
          <a:srcRect l="69592" t="-96" b="80321"/>
          <a:stretch/>
        </p:blipFill>
        <p:spPr>
          <a:xfrm>
            <a:off x="4634069" y="5246725"/>
            <a:ext cx="481473" cy="435889"/>
          </a:xfrm>
          <a:prstGeom prst="rect">
            <a:avLst/>
          </a:prstGeom>
        </p:spPr>
      </p:pic>
      <p:pic>
        <p:nvPicPr>
          <p:cNvPr id="23" name="Picture 22"/>
          <p:cNvPicPr>
            <a:picLocks noChangeAspect="1"/>
          </p:cNvPicPr>
          <p:nvPr/>
        </p:nvPicPr>
        <p:blipFill>
          <a:blip r:embed="rId15"/>
          <a:stretch>
            <a:fillRect/>
          </a:stretch>
        </p:blipFill>
        <p:spPr>
          <a:xfrm flipH="1">
            <a:off x="2089257" y="2375317"/>
            <a:ext cx="666039" cy="372277"/>
          </a:xfrm>
          <a:prstGeom prst="rect">
            <a:avLst/>
          </a:prstGeom>
        </p:spPr>
      </p:pic>
      <p:pic>
        <p:nvPicPr>
          <p:cNvPr id="26" name="Picture 25"/>
          <p:cNvPicPr>
            <a:picLocks noChangeAspect="1"/>
          </p:cNvPicPr>
          <p:nvPr/>
        </p:nvPicPr>
        <p:blipFill>
          <a:blip r:embed="rId16"/>
          <a:stretch>
            <a:fillRect/>
          </a:stretch>
        </p:blipFill>
        <p:spPr>
          <a:xfrm>
            <a:off x="2113308" y="4813232"/>
            <a:ext cx="664522" cy="371888"/>
          </a:xfrm>
          <a:prstGeom prst="rect">
            <a:avLst/>
          </a:prstGeom>
        </p:spPr>
      </p:pic>
    </p:spTree>
    <p:extLst>
      <p:ext uri="{BB962C8B-B14F-4D97-AF65-F5344CB8AC3E}">
        <p14:creationId xmlns:p14="http://schemas.microsoft.com/office/powerpoint/2010/main" val="3527615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US" sz="3200" b="1" dirty="0">
                <a:latin typeface="Gill Sans MT"/>
                <a:cs typeface="Times New Roman"/>
              </a:rPr>
              <a:t>Too Much of a Good King!</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683390822"/>
              </p:ext>
            </p:extLst>
          </p:nvPr>
        </p:nvGraphicFramePr>
        <p:xfrm>
          <a:off x="471485" y="1762398"/>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Chronological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Dissolution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Monk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Monarch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Pope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Medieval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Dynasty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Monastery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Tyrant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Roman Catholic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Reformation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Alliance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Religious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Political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Protestant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595874" y="3527854"/>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556576" y="3527854"/>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498680" y="3524108"/>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pic>
        <p:nvPicPr>
          <p:cNvPr id="2054" name="Picture 6" descr="priest Icon 5455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80662" y="3052977"/>
            <a:ext cx="309762" cy="30976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3"/>
          <a:srcRect l="69592" t="-96" b="80321"/>
          <a:stretch/>
        </p:blipFill>
        <p:spPr>
          <a:xfrm>
            <a:off x="5752897" y="2184529"/>
            <a:ext cx="508765" cy="460597"/>
          </a:xfrm>
          <a:prstGeom prst="rect">
            <a:avLst/>
          </a:prstGeom>
        </p:spPr>
      </p:pic>
      <p:pic>
        <p:nvPicPr>
          <p:cNvPr id="13" name="Picture 12"/>
          <p:cNvPicPr>
            <a:picLocks noChangeAspect="1"/>
          </p:cNvPicPr>
          <p:nvPr/>
        </p:nvPicPr>
        <p:blipFill rotWithShape="1">
          <a:blip r:embed="rId3"/>
          <a:srcRect l="36110" t="831" r="35360" b="82269"/>
          <a:stretch/>
        </p:blipFill>
        <p:spPr>
          <a:xfrm>
            <a:off x="3548241" y="2184530"/>
            <a:ext cx="388246" cy="320132"/>
          </a:xfrm>
          <a:prstGeom prst="rect">
            <a:avLst/>
          </a:prstGeom>
        </p:spPr>
      </p:pic>
      <p:pic>
        <p:nvPicPr>
          <p:cNvPr id="15" name="Picture 14"/>
          <p:cNvPicPr>
            <a:picLocks noChangeAspect="1"/>
          </p:cNvPicPr>
          <p:nvPr/>
        </p:nvPicPr>
        <p:blipFill rotWithShape="1">
          <a:blip r:embed="rId3"/>
          <a:srcRect l="34609" t="20247" r="35360" b="62494"/>
          <a:stretch/>
        </p:blipFill>
        <p:spPr>
          <a:xfrm>
            <a:off x="3437687" y="2579837"/>
            <a:ext cx="508119" cy="406496"/>
          </a:xfrm>
          <a:prstGeom prst="rect">
            <a:avLst/>
          </a:prstGeom>
        </p:spPr>
      </p:pic>
      <p:pic>
        <p:nvPicPr>
          <p:cNvPr id="16" name="Picture 15"/>
          <p:cNvPicPr>
            <a:picLocks noChangeAspect="1"/>
          </p:cNvPicPr>
          <p:nvPr/>
        </p:nvPicPr>
        <p:blipFill rotWithShape="1">
          <a:blip r:embed="rId4">
            <a:extLst>
              <a:ext uri="{28A0092B-C50C-407E-A947-70E740481C1C}">
                <a14:useLocalDpi xmlns:a14="http://schemas.microsoft.com/office/drawing/2010/main" val="0"/>
              </a:ext>
            </a:extLst>
          </a:blip>
          <a:srcRect t="20966" r="71899" b="61775"/>
          <a:stretch/>
        </p:blipFill>
        <p:spPr>
          <a:xfrm>
            <a:off x="4623891" y="2184529"/>
            <a:ext cx="483177" cy="413091"/>
          </a:xfrm>
          <a:prstGeom prst="rect">
            <a:avLst/>
          </a:prstGeom>
        </p:spPr>
      </p:pic>
      <p:pic>
        <p:nvPicPr>
          <p:cNvPr id="17" name="Picture 16"/>
          <p:cNvPicPr>
            <a:picLocks noChangeAspect="1"/>
          </p:cNvPicPr>
          <p:nvPr/>
        </p:nvPicPr>
        <p:blipFill rotWithShape="1">
          <a:blip r:embed="rId5"/>
          <a:srcRect l="36110" t="41820" r="34859" b="42719"/>
          <a:stretch/>
        </p:blipFill>
        <p:spPr>
          <a:xfrm>
            <a:off x="4401156" y="2645126"/>
            <a:ext cx="460891" cy="341695"/>
          </a:xfrm>
          <a:prstGeom prst="rect">
            <a:avLst/>
          </a:prstGeom>
        </p:spPr>
      </p:pic>
      <p:pic>
        <p:nvPicPr>
          <p:cNvPr id="18" name="Picture 17"/>
          <p:cNvPicPr>
            <a:picLocks noChangeAspect="1"/>
          </p:cNvPicPr>
          <p:nvPr/>
        </p:nvPicPr>
        <p:blipFill rotWithShape="1">
          <a:blip r:embed="rId6"/>
          <a:srcRect l="1573" t="42180" r="70898" b="43438"/>
          <a:stretch/>
        </p:blipFill>
        <p:spPr>
          <a:xfrm rot="10800000">
            <a:off x="2274874" y="2597620"/>
            <a:ext cx="478259" cy="347824"/>
          </a:xfrm>
          <a:prstGeom prst="rect">
            <a:avLst/>
          </a:prstGeom>
        </p:spPr>
      </p:pic>
      <p:pic>
        <p:nvPicPr>
          <p:cNvPr id="2056" name="Picture 8" descr="medieval fortress Icon 455904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33092" y="2579837"/>
            <a:ext cx="473140" cy="47314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p:cNvPicPr>
            <a:picLocks noChangeAspect="1"/>
          </p:cNvPicPr>
          <p:nvPr/>
        </p:nvPicPr>
        <p:blipFill rotWithShape="1">
          <a:blip r:embed="rId6" cstate="print">
            <a:extLst>
              <a:ext uri="{28A0092B-C50C-407E-A947-70E740481C1C}">
                <a14:useLocalDpi xmlns:a14="http://schemas.microsoft.com/office/drawing/2010/main" val="0"/>
              </a:ext>
            </a:extLst>
          </a:blip>
          <a:srcRect l="70147" t="41460" r="1323" b="42719"/>
          <a:stretch/>
        </p:blipFill>
        <p:spPr>
          <a:xfrm>
            <a:off x="1299113" y="3125665"/>
            <a:ext cx="307119" cy="237074"/>
          </a:xfrm>
          <a:prstGeom prst="rect">
            <a:avLst/>
          </a:prstGeom>
        </p:spPr>
      </p:pic>
      <p:pic>
        <p:nvPicPr>
          <p:cNvPr id="20" name="Picture 19"/>
          <p:cNvPicPr>
            <a:picLocks noChangeAspect="1"/>
          </p:cNvPicPr>
          <p:nvPr/>
        </p:nvPicPr>
        <p:blipFill rotWithShape="1">
          <a:blip r:embed="rId8"/>
          <a:srcRect l="72149" t="62674" r="2824" b="20786"/>
          <a:stretch/>
        </p:blipFill>
        <p:spPr>
          <a:xfrm>
            <a:off x="3437687" y="3040508"/>
            <a:ext cx="392192" cy="360817"/>
          </a:xfrm>
          <a:prstGeom prst="rect">
            <a:avLst/>
          </a:prstGeom>
        </p:spPr>
      </p:pic>
      <p:pic>
        <p:nvPicPr>
          <p:cNvPr id="21" name="Picture 20"/>
          <p:cNvPicPr>
            <a:picLocks noChangeAspect="1"/>
          </p:cNvPicPr>
          <p:nvPr/>
        </p:nvPicPr>
        <p:blipFill rotWithShape="1">
          <a:blip r:embed="rId9">
            <a:extLst>
              <a:ext uri="{28A0092B-C50C-407E-A947-70E740481C1C}">
                <a14:useLocalDpi xmlns:a14="http://schemas.microsoft.com/office/drawing/2010/main" val="0"/>
              </a:ext>
            </a:extLst>
          </a:blip>
          <a:srcRect l="38112" t="62315" r="37862" b="22584"/>
          <a:stretch/>
        </p:blipFill>
        <p:spPr>
          <a:xfrm>
            <a:off x="4632646" y="3019752"/>
            <a:ext cx="436085" cy="381574"/>
          </a:xfrm>
          <a:prstGeom prst="rect">
            <a:avLst/>
          </a:prstGeom>
        </p:spPr>
      </p:pic>
      <p:pic>
        <p:nvPicPr>
          <p:cNvPr id="23" name="Picture 22"/>
          <p:cNvPicPr>
            <a:picLocks noChangeAspect="1"/>
          </p:cNvPicPr>
          <p:nvPr/>
        </p:nvPicPr>
        <p:blipFill rotWithShape="1">
          <a:blip r:embed="rId10">
            <a:extLst>
              <a:ext uri="{28A0092B-C50C-407E-A947-70E740481C1C}">
                <a14:useLocalDpi xmlns:a14="http://schemas.microsoft.com/office/drawing/2010/main" val="0"/>
              </a:ext>
            </a:extLst>
          </a:blip>
          <a:srcRect l="3075" t="62315" r="72899" b="22224"/>
          <a:stretch/>
        </p:blipFill>
        <p:spPr>
          <a:xfrm>
            <a:off x="2408999" y="3028492"/>
            <a:ext cx="381930" cy="342146"/>
          </a:xfrm>
          <a:prstGeom prst="rect">
            <a:avLst/>
          </a:prstGeom>
        </p:spPr>
      </p:pic>
      <p:graphicFrame>
        <p:nvGraphicFramePr>
          <p:cNvPr id="30" name="Table 29"/>
          <p:cNvGraphicFramePr>
            <a:graphicFrameLocks noGrp="1"/>
          </p:cNvGraphicFramePr>
          <p:nvPr>
            <p:extLst>
              <p:ext uri="{D42A27DB-BD31-4B8C-83A1-F6EECF244321}">
                <p14:modId xmlns:p14="http://schemas.microsoft.com/office/powerpoint/2010/main" val="3388172854"/>
              </p:ext>
            </p:extLst>
          </p:nvPr>
        </p:nvGraphicFramePr>
        <p:xfrm>
          <a:off x="470892" y="4088667"/>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Chronological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Warrior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Monk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Monarch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Pope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Medieval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Dynasty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Monastery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Tyrant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Roman Catholic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Reformation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Alliance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Religious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Political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Protestant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31" name="Oval 30"/>
          <p:cNvSpPr/>
          <p:nvPr/>
        </p:nvSpPr>
        <p:spPr>
          <a:xfrm>
            <a:off x="595281" y="585412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2555983" y="585412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4498087" y="585037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6" descr="priest Icon 5455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80069" y="5379246"/>
            <a:ext cx="309762" cy="309762"/>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p:cNvPicPr>
            <a:picLocks noChangeAspect="1"/>
          </p:cNvPicPr>
          <p:nvPr/>
        </p:nvPicPr>
        <p:blipFill rotWithShape="1">
          <a:blip r:embed="rId3"/>
          <a:srcRect l="69592" t="-96" b="80321"/>
          <a:stretch/>
        </p:blipFill>
        <p:spPr>
          <a:xfrm>
            <a:off x="5752304" y="4510798"/>
            <a:ext cx="508765" cy="460597"/>
          </a:xfrm>
          <a:prstGeom prst="rect">
            <a:avLst/>
          </a:prstGeom>
        </p:spPr>
      </p:pic>
      <p:pic>
        <p:nvPicPr>
          <p:cNvPr id="37" name="Picture 36"/>
          <p:cNvPicPr>
            <a:picLocks noChangeAspect="1"/>
          </p:cNvPicPr>
          <p:nvPr/>
        </p:nvPicPr>
        <p:blipFill rotWithShape="1">
          <a:blip r:embed="rId3"/>
          <a:srcRect l="36110" t="831" r="35360" b="82269"/>
          <a:stretch/>
        </p:blipFill>
        <p:spPr>
          <a:xfrm>
            <a:off x="3547648" y="4510799"/>
            <a:ext cx="388246" cy="320132"/>
          </a:xfrm>
          <a:prstGeom prst="rect">
            <a:avLst/>
          </a:prstGeom>
        </p:spPr>
      </p:pic>
      <p:pic>
        <p:nvPicPr>
          <p:cNvPr id="38" name="Picture 37"/>
          <p:cNvPicPr>
            <a:picLocks noChangeAspect="1"/>
          </p:cNvPicPr>
          <p:nvPr/>
        </p:nvPicPr>
        <p:blipFill rotWithShape="1">
          <a:blip r:embed="rId3"/>
          <a:srcRect r="68394" b="82270"/>
          <a:stretch/>
        </p:blipFill>
        <p:spPr>
          <a:xfrm>
            <a:off x="2297531" y="4513307"/>
            <a:ext cx="509358" cy="397772"/>
          </a:xfrm>
          <a:prstGeom prst="rect">
            <a:avLst/>
          </a:prstGeom>
        </p:spPr>
      </p:pic>
      <p:pic>
        <p:nvPicPr>
          <p:cNvPr id="39" name="Picture 38"/>
          <p:cNvPicPr>
            <a:picLocks noChangeAspect="1"/>
          </p:cNvPicPr>
          <p:nvPr/>
        </p:nvPicPr>
        <p:blipFill rotWithShape="1">
          <a:blip r:embed="rId3"/>
          <a:srcRect l="34609" t="20247" r="35360" b="62494"/>
          <a:stretch/>
        </p:blipFill>
        <p:spPr>
          <a:xfrm>
            <a:off x="3437094" y="4906106"/>
            <a:ext cx="508119" cy="406496"/>
          </a:xfrm>
          <a:prstGeom prst="rect">
            <a:avLst/>
          </a:prstGeom>
        </p:spPr>
      </p:pic>
      <p:pic>
        <p:nvPicPr>
          <p:cNvPr id="40" name="Picture 39"/>
          <p:cNvPicPr>
            <a:picLocks noChangeAspect="1"/>
          </p:cNvPicPr>
          <p:nvPr/>
        </p:nvPicPr>
        <p:blipFill rotWithShape="1">
          <a:blip r:embed="rId4">
            <a:extLst>
              <a:ext uri="{28A0092B-C50C-407E-A947-70E740481C1C}">
                <a14:useLocalDpi xmlns:a14="http://schemas.microsoft.com/office/drawing/2010/main" val="0"/>
              </a:ext>
            </a:extLst>
          </a:blip>
          <a:srcRect t="20966" r="71899" b="61775"/>
          <a:stretch/>
        </p:blipFill>
        <p:spPr>
          <a:xfrm>
            <a:off x="4623298" y="4510798"/>
            <a:ext cx="483177" cy="413091"/>
          </a:xfrm>
          <a:prstGeom prst="rect">
            <a:avLst/>
          </a:prstGeom>
        </p:spPr>
      </p:pic>
      <p:pic>
        <p:nvPicPr>
          <p:cNvPr id="41" name="Picture 40"/>
          <p:cNvPicPr>
            <a:picLocks noChangeAspect="1"/>
          </p:cNvPicPr>
          <p:nvPr/>
        </p:nvPicPr>
        <p:blipFill rotWithShape="1">
          <a:blip r:embed="rId5"/>
          <a:srcRect l="36110" t="41820" r="34859" b="42719"/>
          <a:stretch/>
        </p:blipFill>
        <p:spPr>
          <a:xfrm>
            <a:off x="4400563" y="4971395"/>
            <a:ext cx="460891" cy="341695"/>
          </a:xfrm>
          <a:prstGeom prst="rect">
            <a:avLst/>
          </a:prstGeom>
        </p:spPr>
      </p:pic>
      <p:pic>
        <p:nvPicPr>
          <p:cNvPr id="42" name="Picture 41"/>
          <p:cNvPicPr>
            <a:picLocks noChangeAspect="1"/>
          </p:cNvPicPr>
          <p:nvPr/>
        </p:nvPicPr>
        <p:blipFill rotWithShape="1">
          <a:blip r:embed="rId6"/>
          <a:srcRect l="1573" t="42180" r="70898" b="43438"/>
          <a:stretch/>
        </p:blipFill>
        <p:spPr>
          <a:xfrm rot="10800000">
            <a:off x="2274281" y="4923889"/>
            <a:ext cx="478259" cy="347824"/>
          </a:xfrm>
          <a:prstGeom prst="rect">
            <a:avLst/>
          </a:prstGeom>
        </p:spPr>
      </p:pic>
      <p:pic>
        <p:nvPicPr>
          <p:cNvPr id="43" name="Picture 8" descr="medieval fortress Icon 455904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32499" y="4906106"/>
            <a:ext cx="473140" cy="473140"/>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3"/>
          <p:cNvPicPr>
            <a:picLocks noChangeAspect="1"/>
          </p:cNvPicPr>
          <p:nvPr/>
        </p:nvPicPr>
        <p:blipFill rotWithShape="1">
          <a:blip r:embed="rId6" cstate="print">
            <a:extLst>
              <a:ext uri="{28A0092B-C50C-407E-A947-70E740481C1C}">
                <a14:useLocalDpi xmlns:a14="http://schemas.microsoft.com/office/drawing/2010/main" val="0"/>
              </a:ext>
            </a:extLst>
          </a:blip>
          <a:srcRect l="70147" t="41460" r="1323" b="42719"/>
          <a:stretch/>
        </p:blipFill>
        <p:spPr>
          <a:xfrm>
            <a:off x="1298520" y="5451934"/>
            <a:ext cx="307119" cy="237074"/>
          </a:xfrm>
          <a:prstGeom prst="rect">
            <a:avLst/>
          </a:prstGeom>
        </p:spPr>
      </p:pic>
      <p:pic>
        <p:nvPicPr>
          <p:cNvPr id="45" name="Picture 44"/>
          <p:cNvPicPr>
            <a:picLocks noChangeAspect="1"/>
          </p:cNvPicPr>
          <p:nvPr/>
        </p:nvPicPr>
        <p:blipFill rotWithShape="1">
          <a:blip r:embed="rId8"/>
          <a:srcRect l="72149" t="62674" r="2824" b="20786"/>
          <a:stretch/>
        </p:blipFill>
        <p:spPr>
          <a:xfrm>
            <a:off x="3437094" y="5366777"/>
            <a:ext cx="392192" cy="360817"/>
          </a:xfrm>
          <a:prstGeom prst="rect">
            <a:avLst/>
          </a:prstGeom>
        </p:spPr>
      </p:pic>
      <p:pic>
        <p:nvPicPr>
          <p:cNvPr id="46" name="Picture 45"/>
          <p:cNvPicPr>
            <a:picLocks noChangeAspect="1"/>
          </p:cNvPicPr>
          <p:nvPr/>
        </p:nvPicPr>
        <p:blipFill rotWithShape="1">
          <a:blip r:embed="rId9">
            <a:extLst>
              <a:ext uri="{28A0092B-C50C-407E-A947-70E740481C1C}">
                <a14:useLocalDpi xmlns:a14="http://schemas.microsoft.com/office/drawing/2010/main" val="0"/>
              </a:ext>
            </a:extLst>
          </a:blip>
          <a:srcRect l="38112" t="62315" r="37862" b="22584"/>
          <a:stretch/>
        </p:blipFill>
        <p:spPr>
          <a:xfrm>
            <a:off x="4632053" y="5346021"/>
            <a:ext cx="436085" cy="381574"/>
          </a:xfrm>
          <a:prstGeom prst="rect">
            <a:avLst/>
          </a:prstGeom>
        </p:spPr>
      </p:pic>
      <p:pic>
        <p:nvPicPr>
          <p:cNvPr id="47" name="Picture 46"/>
          <p:cNvPicPr>
            <a:picLocks noChangeAspect="1"/>
          </p:cNvPicPr>
          <p:nvPr/>
        </p:nvPicPr>
        <p:blipFill rotWithShape="1">
          <a:blip r:embed="rId10">
            <a:extLst>
              <a:ext uri="{28A0092B-C50C-407E-A947-70E740481C1C}">
                <a14:useLocalDpi xmlns:a14="http://schemas.microsoft.com/office/drawing/2010/main" val="0"/>
              </a:ext>
            </a:extLst>
          </a:blip>
          <a:srcRect l="3075" t="62315" r="72899" b="22224"/>
          <a:stretch/>
        </p:blipFill>
        <p:spPr>
          <a:xfrm>
            <a:off x="2408406" y="5354761"/>
            <a:ext cx="381930" cy="342146"/>
          </a:xfrm>
          <a:prstGeom prst="rect">
            <a:avLst/>
          </a:prstGeom>
        </p:spPr>
      </p:pic>
    </p:spTree>
    <p:extLst>
      <p:ext uri="{BB962C8B-B14F-4D97-AF65-F5344CB8AC3E}">
        <p14:creationId xmlns:p14="http://schemas.microsoft.com/office/powerpoint/2010/main" val="2725418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769441"/>
          </a:xfrm>
          <a:prstGeom prst="rect">
            <a:avLst/>
          </a:prstGeom>
          <a:noFill/>
        </p:spPr>
        <p:txBody>
          <a:bodyPr wrap="square" lIns="91440" tIns="45720" rIns="91440" bIns="45720" rtlCol="0" anchor="t">
            <a:spAutoFit/>
          </a:bodyPr>
          <a:lstStyle/>
          <a:p>
            <a:pPr algn="ctr"/>
            <a:r>
              <a:rPr lang="en-US" sz="4400" b="1" dirty="0">
                <a:latin typeface="Gill Sans MT"/>
                <a:cs typeface="Times New Roman"/>
              </a:rPr>
              <a:t>Greece is the word! </a:t>
            </a:r>
            <a:endParaRPr lang="en-US" sz="4400" b="1">
              <a:solidFill>
                <a:srgbClr val="000000"/>
              </a:solidFill>
              <a:latin typeface="Gill Sans MT" panose="020B0502020104020203" pitchFamily="34" charset="0"/>
              <a:cs typeface="Times New Roman"/>
            </a:endParaRPr>
          </a:p>
        </p:txBody>
      </p:sp>
      <p:graphicFrame>
        <p:nvGraphicFramePr>
          <p:cNvPr id="3" name="Table 2"/>
          <p:cNvGraphicFramePr>
            <a:graphicFrameLocks noGrp="1"/>
          </p:cNvGraphicFramePr>
          <p:nvPr>
            <p:extLst>
              <p:ext uri="{D42A27DB-BD31-4B8C-83A1-F6EECF244321}">
                <p14:modId xmlns:p14="http://schemas.microsoft.com/office/powerpoint/2010/main" val="599186311"/>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a:rPr>
                        <a:t>Ancient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BC (BCE)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Civilisation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Temple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lvl="0">
                        <a:buNone/>
                      </a:pPr>
                      <a:r>
                        <a:rPr lang="en-GB" sz="1050" dirty="0">
                          <a:latin typeface="Gill Sans MT"/>
                        </a:rPr>
                        <a:t>Myth / Mythical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a:rPr>
                        <a:t>Legacy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Architecture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dirty="0">
                          <a:latin typeface="Gill Sans MT"/>
                        </a:rPr>
                        <a:t>Olympiad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Parthenon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Classical Period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rtl="0" eaLnBrk="1" fontAlgn="auto" latinLnBrk="0" hangingPunct="1">
                        <a:lnSpc>
                          <a:spcPct val="100000"/>
                        </a:lnSpc>
                        <a:spcBef>
                          <a:spcPts val="0"/>
                        </a:spcBef>
                        <a:spcAft>
                          <a:spcPts val="0"/>
                        </a:spcAft>
                        <a:buClrTx/>
                        <a:buSzTx/>
                        <a:buFontTx/>
                        <a:buNone/>
                      </a:pPr>
                      <a:r>
                        <a:rPr lang="en-GB" sz="1050" dirty="0">
                          <a:latin typeface="Gill Sans MT"/>
                        </a:rPr>
                        <a:t>Polytheistic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Democracy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Culture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dirty="0">
                          <a:latin typeface="Gill Sans MT"/>
                        </a:rPr>
                        <a:t>Beliefs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50">
                          <a:latin typeface="Gill Sans MT"/>
                        </a:rPr>
                        <a:t>Philosophy</a:t>
                      </a:r>
                      <a:r>
                        <a:rPr lang="en-GB" sz="1050" dirty="0">
                          <a:latin typeface="Gill Sans MT"/>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p:cNvGraphicFramePr>
            <a:graphicFrameLocks noGrp="1"/>
          </p:cNvGraphicFramePr>
          <p:nvPr>
            <p:extLst>
              <p:ext uri="{D42A27DB-BD31-4B8C-83A1-F6EECF244321}">
                <p14:modId xmlns:p14="http://schemas.microsoft.com/office/powerpoint/2010/main" val="805247963"/>
              </p:ext>
            </p:extLst>
          </p:nvPr>
        </p:nvGraphicFramePr>
        <p:xfrm>
          <a:off x="564250" y="394700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a:rPr>
                        <a:t>Ancient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baseline="0" dirty="0">
                          <a:latin typeface="Gill Sans MT"/>
                        </a:rPr>
                        <a:t>BC (BCE)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Civilisation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Temple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Myths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a:rPr>
                        <a:t>Legacy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Architecture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50" baseline="0" dirty="0">
                          <a:latin typeface="Gill Sans MT"/>
                        </a:rPr>
                        <a:t>Olympiad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Parthenon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dirty="0">
                          <a:latin typeface="Gill Sans MT"/>
                        </a:rPr>
                        <a:t>Classical Period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rtl="0" eaLnBrk="1" fontAlgn="auto" latinLnBrk="0" hangingPunct="1">
                        <a:lnSpc>
                          <a:spcPct val="100000"/>
                        </a:lnSpc>
                        <a:spcBef>
                          <a:spcPts val="0"/>
                        </a:spcBef>
                        <a:spcAft>
                          <a:spcPts val="0"/>
                        </a:spcAft>
                        <a:buClrTx/>
                        <a:buSzTx/>
                        <a:buFontTx/>
                        <a:buNone/>
                      </a:pPr>
                      <a:r>
                        <a:rPr lang="en-GB" sz="1050" dirty="0">
                          <a:latin typeface="Gill Sans MT"/>
                        </a:rPr>
                        <a:t>Polytheistic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Democracy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Culture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a:rPr>
                        <a:t>Beliefs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Philosophy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38000197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923127b-03aa-458d-a168-e514f963a52e" xsi:nil="true"/>
    <lcf76f155ced4ddcb4097134ff3c332f xmlns="44ccdc69-a9f9-455c-9684-034c2144bb8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3AD8503C3870943981E29377B24C7E9" ma:contentTypeVersion="19" ma:contentTypeDescription="Create a new document." ma:contentTypeScope="" ma:versionID="ad1d1ddbacdf357a00c287053e445930">
  <xsd:schema xmlns:xsd="http://www.w3.org/2001/XMLSchema" xmlns:xs="http://www.w3.org/2001/XMLSchema" xmlns:p="http://schemas.microsoft.com/office/2006/metadata/properties" xmlns:ns2="1923127b-03aa-458d-a168-e514f963a52e" xmlns:ns3="44ccdc69-a9f9-455c-9684-034c2144bb8c" targetNamespace="http://schemas.microsoft.com/office/2006/metadata/properties" ma:root="true" ma:fieldsID="c8dfe8fb10e8f3dfbcadee0a43931928" ns2:_="" ns3:_="">
    <xsd:import namespace="1923127b-03aa-458d-a168-e514f963a52e"/>
    <xsd:import namespace="44ccdc69-a9f9-455c-9684-034c2144bb8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23127b-03aa-458d-a168-e514f963a52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038dc3e-1826-45b7-af6c-bac5a3b3b975}" ma:internalName="TaxCatchAll" ma:showField="CatchAllData" ma:web="1923127b-03aa-458d-a168-e514f963a52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4ccdc69-a9f9-455c-9684-034c2144bb8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85C91BF-164C-4214-A44F-7F74C81D0F34}">
  <ds:schemaRefs>
    <ds:schemaRef ds:uri="http://schemas.microsoft.com/sharepoint/v3/contenttype/forms"/>
  </ds:schemaRefs>
</ds:datastoreItem>
</file>

<file path=customXml/itemProps2.xml><?xml version="1.0" encoding="utf-8"?>
<ds:datastoreItem xmlns:ds="http://schemas.openxmlformats.org/officeDocument/2006/customXml" ds:itemID="{7B454738-46E8-4CC2-97A6-E3A674881181}">
  <ds:schemaRefs>
    <ds:schemaRef ds:uri="http://schemas.microsoft.com/office/2006/metadata/properties"/>
    <ds:schemaRef ds:uri="http://schemas.microsoft.com/office/infopath/2007/PartnerControls"/>
    <ds:schemaRef ds:uri="1923127b-03aa-458d-a168-e514f963a52e"/>
    <ds:schemaRef ds:uri="44ccdc69-a9f9-455c-9684-034c2144bb8c"/>
  </ds:schemaRefs>
</ds:datastoreItem>
</file>

<file path=customXml/itemProps3.xml><?xml version="1.0" encoding="utf-8"?>
<ds:datastoreItem xmlns:ds="http://schemas.openxmlformats.org/officeDocument/2006/customXml" ds:itemID="{376CB6DF-9EF0-40A1-96E7-A9ED671B6F6C}"/>
</file>

<file path=docProps/app.xml><?xml version="1.0" encoding="utf-8"?>
<Properties xmlns="http://schemas.openxmlformats.org/officeDocument/2006/extended-properties" xmlns:vt="http://schemas.openxmlformats.org/officeDocument/2006/docPropsVTypes">
  <Template>Office Theme</Template>
  <TotalTime>1980</TotalTime>
  <Words>496</Words>
  <Application>Microsoft Office PowerPoint</Application>
  <PresentationFormat>A4 Paper (210x297 mm)</PresentationFormat>
  <Paragraphs>194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Instructions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Hull - Queens</dc:creator>
  <cp:lastModifiedBy>Keith McDonald - Queens</cp:lastModifiedBy>
  <cp:revision>220</cp:revision>
  <cp:lastPrinted>2022-05-26T14:55:11Z</cp:lastPrinted>
  <dcterms:created xsi:type="dcterms:W3CDTF">2019-08-08T12:39:09Z</dcterms:created>
  <dcterms:modified xsi:type="dcterms:W3CDTF">2025-07-04T13:12:01Z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0x01010093AD8503C3870943981E29377B24C7E9</vt:lpwstr>
  </property>
  <property fmtid="{D5CDD505-2E9C-101B-9397-08002B2CF9AE}" pid="3" name="MediaServiceImageTags">
    <vt:lpwstr/>
  </property>
</Properties>
</file>