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0" r:id="rId5"/>
    <p:sldId id="256" r:id="rId6"/>
    <p:sldId id="257" r:id="rId7"/>
    <p:sldId id="264" r:id="rId8"/>
    <p:sldId id="265" r:id="rId9"/>
    <p:sldId id="273" r:id="rId10"/>
    <p:sldId id="262" r:id="rId11"/>
    <p:sldId id="258" r:id="rId12"/>
    <p:sldId id="270" r:id="rId13"/>
    <p:sldId id="259" r:id="rId14"/>
    <p:sldId id="269" r:id="rId15"/>
    <p:sldId id="271" r:id="rId16"/>
  </p:sldIdLst>
  <p:sldSz cx="12192000" cy="6858000"/>
  <p:notesSz cx="6792913" cy="99250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96DD"/>
    <a:srgbClr val="F8D5DE"/>
    <a:srgbClr val="F12717"/>
    <a:srgbClr val="66FF99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8A31E28-7DCB-CAA9-ADD0-5A11F6F66A13}" v="134" dt="2025-09-10T14:13:16.85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58"/>
  </p:normalViewPr>
  <p:slideViewPr>
    <p:cSldViewPr snapToGrid="0">
      <p:cViewPr varScale="1">
        <p:scale>
          <a:sx n="120" d="100"/>
          <a:sy n="120" d="100"/>
        </p:scale>
        <p:origin x="80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907EB-527C-404D-A784-DDF148B664DE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790DF-E4C6-4D2C-90B5-1523A97E7A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7090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907EB-527C-404D-A784-DDF148B664DE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790DF-E4C6-4D2C-90B5-1523A97E7A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77802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907EB-527C-404D-A784-DDF148B664DE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790DF-E4C6-4D2C-90B5-1523A97E7A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1536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907EB-527C-404D-A784-DDF148B664DE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790DF-E4C6-4D2C-90B5-1523A97E7A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305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907EB-527C-404D-A784-DDF148B664DE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790DF-E4C6-4D2C-90B5-1523A97E7A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2406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907EB-527C-404D-A784-DDF148B664DE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790DF-E4C6-4D2C-90B5-1523A97E7A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574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907EB-527C-404D-A784-DDF148B664DE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790DF-E4C6-4D2C-90B5-1523A97E7A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1836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907EB-527C-404D-A784-DDF148B664DE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790DF-E4C6-4D2C-90B5-1523A97E7A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520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907EB-527C-404D-A784-DDF148B664DE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790DF-E4C6-4D2C-90B5-1523A97E7A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75750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907EB-527C-404D-A784-DDF148B664DE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790DF-E4C6-4D2C-90B5-1523A97E7A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721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907EB-527C-404D-A784-DDF148B664DE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790DF-E4C6-4D2C-90B5-1523A97E7A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3802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6907EB-527C-404D-A784-DDF148B664DE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6790DF-E4C6-4D2C-90B5-1523A97E7A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338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43.png"/><Relationship Id="rId4" Type="http://schemas.openxmlformats.org/officeDocument/2006/relationships/image" Target="../media/image4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7" Type="http://schemas.openxmlformats.org/officeDocument/2006/relationships/image" Target="../media/image5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eg"/><Relationship Id="rId5" Type="http://schemas.openxmlformats.org/officeDocument/2006/relationships/image" Target="../media/image50.png"/><Relationship Id="rId4" Type="http://schemas.openxmlformats.org/officeDocument/2006/relationships/image" Target="../media/image4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43419" y="762052"/>
            <a:ext cx="2991628" cy="720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6675" y="760447"/>
            <a:ext cx="3053597" cy="720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7340" y="766570"/>
            <a:ext cx="3000000" cy="720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22772" y="300387"/>
            <a:ext cx="90452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>
                <a:latin typeface="Century Gothic" panose="020B0502020202020204" pitchFamily="34" charset="0"/>
              </a:rPr>
              <a:t>Prehistoric Britain, from the Stone Age to the Iron Age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30215" y="1626989"/>
            <a:ext cx="1065536" cy="1080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84217" y="1611520"/>
            <a:ext cx="1194469" cy="1080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90395" y="1611520"/>
            <a:ext cx="1041767" cy="1080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50384" y="1616895"/>
            <a:ext cx="990000" cy="1080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30741" y="1603642"/>
            <a:ext cx="999474" cy="1080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1660" y="1603642"/>
            <a:ext cx="871416" cy="1080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63113" y="3023843"/>
            <a:ext cx="2371725" cy="133048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063113" y="4577561"/>
            <a:ext cx="2351374" cy="923330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  <a:p>
            <a:endParaRPr lang="en-GB"/>
          </a:p>
          <a:p>
            <a:endParaRPr lang="en-GB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542199" y="3022323"/>
            <a:ext cx="2424923" cy="133200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2507084" y="4574378"/>
            <a:ext cx="2351374" cy="923330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  <a:p>
            <a:endParaRPr lang="en-GB"/>
          </a:p>
          <a:p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160745" y="2907656"/>
            <a:ext cx="2273557" cy="3139321"/>
          </a:xfrm>
          <a:prstGeom prst="rect">
            <a:avLst/>
          </a:prstGeom>
          <a:noFill/>
          <a:ln w="57150">
            <a:solidFill>
              <a:srgbClr val="F896DD"/>
            </a:solidFill>
          </a:ln>
        </p:spPr>
        <p:txBody>
          <a:bodyPr wrap="square" rtlCol="0">
            <a:spAutoFit/>
          </a:bodyPr>
          <a:lstStyle/>
          <a:p>
            <a:r>
              <a:rPr lang="en-GB">
                <a:latin typeface="Century Gothic" panose="020B0502020202020204" pitchFamily="34" charset="0"/>
              </a:rPr>
              <a:t>Big Question:</a:t>
            </a:r>
          </a:p>
          <a:p>
            <a:r>
              <a:rPr lang="en-GB">
                <a:latin typeface="Century Gothic" panose="020B0502020202020204" pitchFamily="34" charset="0"/>
              </a:rPr>
              <a:t>How do we know about the first people who lived in Britain?</a:t>
            </a:r>
          </a:p>
          <a:p>
            <a:r>
              <a:rPr lang="en-GB">
                <a:latin typeface="Comic Sans MS" panose="030F0702030302020204" pitchFamily="66" charset="0"/>
              </a:rPr>
              <a:t>____________________________________________________________________________________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542199" y="5683646"/>
            <a:ext cx="4832579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9050"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r>
              <a:rPr lang="en-GB">
                <a:latin typeface="Century Gothic" panose="020B0502020202020204" pitchFamily="34" charset="0"/>
              </a:rPr>
              <a:t>Can you name these prehistoric sites?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8EB1E54A-F9AC-2774-C9C5-8C5417364B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5139100"/>
              </p:ext>
            </p:extLst>
          </p:nvPr>
        </p:nvGraphicFramePr>
        <p:xfrm>
          <a:off x="7435050" y="1602247"/>
          <a:ext cx="4645060" cy="484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2587">
                  <a:extLst>
                    <a:ext uri="{9D8B030D-6E8A-4147-A177-3AD203B41FA5}">
                      <a16:colId xmlns:a16="http://schemas.microsoft.com/office/drawing/2014/main" val="4077627721"/>
                    </a:ext>
                  </a:extLst>
                </a:gridCol>
                <a:gridCol w="2491781">
                  <a:extLst>
                    <a:ext uri="{9D8B030D-6E8A-4147-A177-3AD203B41FA5}">
                      <a16:colId xmlns:a16="http://schemas.microsoft.com/office/drawing/2014/main" val="2108009843"/>
                    </a:ext>
                  </a:extLst>
                </a:gridCol>
                <a:gridCol w="725837">
                  <a:extLst>
                    <a:ext uri="{9D8B030D-6E8A-4147-A177-3AD203B41FA5}">
                      <a16:colId xmlns:a16="http://schemas.microsoft.com/office/drawing/2014/main" val="3341866798"/>
                    </a:ext>
                  </a:extLst>
                </a:gridCol>
                <a:gridCol w="844855">
                  <a:extLst>
                    <a:ext uri="{9D8B030D-6E8A-4147-A177-3AD203B41FA5}">
                      <a16:colId xmlns:a16="http://schemas.microsoft.com/office/drawing/2014/main" val="3532266537"/>
                    </a:ext>
                  </a:extLst>
                </a:gridCol>
              </a:tblGrid>
              <a:tr h="682534">
                <a:tc>
                  <a:txBody>
                    <a:bodyPr/>
                    <a:lstStyle/>
                    <a:p>
                      <a:endParaRPr lang="en-US" sz="120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latin typeface="Century Gothic" panose="020B0502020202020204" pitchFamily="34" charset="0"/>
                        </a:rPr>
                        <a:t>YEAR 3 AUTUMN : </a:t>
                      </a:r>
                    </a:p>
                    <a:p>
                      <a:pPr algn="ctr"/>
                      <a:r>
                        <a:rPr lang="en-US" sz="1200">
                          <a:latin typeface="Century Gothic" panose="020B0502020202020204" pitchFamily="34" charset="0"/>
                        </a:rPr>
                        <a:t>THE STONE AGE</a:t>
                      </a:r>
                    </a:p>
                    <a:p>
                      <a:pPr algn="ctr"/>
                      <a:r>
                        <a:rPr lang="en-US" sz="1200">
                          <a:latin typeface="Century Gothic" panose="020B0502020202020204" pitchFamily="34" charset="0"/>
                        </a:rPr>
                        <a:t>“Adventures of Early Man”</a:t>
                      </a:r>
                    </a:p>
                    <a:p>
                      <a:pPr algn="ctr"/>
                      <a:endParaRPr lang="en-US" sz="120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latin typeface="Century Gothic" panose="020B0502020202020204" pitchFamily="34" charset="0"/>
                        </a:rPr>
                        <a:t>PUPIL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latin typeface="Century Gothic" panose="020B0502020202020204" pitchFamily="34" charset="0"/>
                        </a:rPr>
                        <a:t>TEACHER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0845962"/>
                  </a:ext>
                </a:extLst>
              </a:tr>
              <a:tr h="444731"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latin typeface="Century Gothic" panose="020B0502020202020204" pitchFamily="34" charset="0"/>
                        </a:rPr>
                        <a:t>WEEK 1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latin typeface="Century Gothic" panose="020B0502020202020204" pitchFamily="34" charset="0"/>
                        </a:rPr>
                        <a:t>I know that early man created cave paintings to depict meaning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6685307"/>
                  </a:ext>
                </a:extLst>
              </a:tr>
              <a:tr h="424852"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latin typeface="Century Gothic" panose="020B0502020202020204" pitchFamily="34" charset="0"/>
                        </a:rPr>
                        <a:t>WEEK 2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latin typeface="Century Gothic" panose="020B0502020202020204" pitchFamily="34" charset="0"/>
                        </a:rPr>
                        <a:t>I know how long ago the Stone Age was and can mark it on a timeline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080305"/>
                  </a:ext>
                </a:extLst>
              </a:tr>
              <a:tr h="255887"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latin typeface="Century Gothic" panose="020B0502020202020204" pitchFamily="34" charset="0"/>
                        </a:rPr>
                        <a:t>WEEK 3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latin typeface="Century Gothic" panose="020B0502020202020204" pitchFamily="34" charset="0"/>
                        </a:rPr>
                        <a:t>I know what kinds of tools early man used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886785"/>
                  </a:ext>
                </a:extLst>
              </a:tr>
              <a:tr h="428828"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latin typeface="Century Gothic" panose="020B0502020202020204" pitchFamily="34" charset="0"/>
                        </a:rPr>
                        <a:t>WEEK 4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latin typeface="Century Gothic" panose="020B0502020202020204" pitchFamily="34" charset="0"/>
                        </a:rPr>
                        <a:t>I can identify and label a typical settlement from the Stone Age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9399278"/>
                  </a:ext>
                </a:extLst>
              </a:tr>
              <a:tr h="448706"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latin typeface="Century Gothic" panose="020B0502020202020204" pitchFamily="34" charset="0"/>
                        </a:rPr>
                        <a:t>WEEK 5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latin typeface="Century Gothic" panose="020B0502020202020204" pitchFamily="34" charset="0"/>
                        </a:rPr>
                        <a:t>I understand how the Stone Age developed into the Bronze Age and how they are different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455463"/>
                  </a:ext>
                </a:extLst>
              </a:tr>
              <a:tr h="448706"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latin typeface="Century Gothic" panose="020B0502020202020204" pitchFamily="34" charset="0"/>
                        </a:rPr>
                        <a:t>WEEK 6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>
                          <a:latin typeface="Century Gothic" panose="020B0502020202020204" pitchFamily="34" charset="0"/>
                        </a:rPr>
                        <a:t>I know that Stonehenge was built during the Bronze Age and can suggest why it was built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52885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27195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8749" y="963546"/>
            <a:ext cx="3857911" cy="2403000"/>
          </a:xfrm>
          <a:prstGeom prst="rect">
            <a:avLst/>
          </a:prstGeom>
        </p:spPr>
      </p:pic>
      <p:pic>
        <p:nvPicPr>
          <p:cNvPr id="17" name="Picture 16" descr="World GDP in current US dollars seems to have peaked; this ..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6000000">
            <a:off x="3597509" y="1307591"/>
            <a:ext cx="1726053" cy="1137121"/>
          </a:xfrm>
          <a:prstGeom prst="rect">
            <a:avLst/>
          </a:prstGeom>
          <a:effectLst>
            <a:softEdge rad="342900"/>
          </a:effectLst>
          <a:scene3d>
            <a:camera prst="orthographicFront">
              <a:rot lat="0" lon="300000" rev="15000000"/>
            </a:camera>
            <a:lightRig rig="threePt" dir="t"/>
          </a:scene3d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4565" y="892879"/>
            <a:ext cx="2378959" cy="259855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04700" y="184993"/>
            <a:ext cx="40178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>
                <a:latin typeface="Century Gothic" panose="020B0502020202020204" pitchFamily="34" charset="0"/>
              </a:rPr>
              <a:t>Ancient Egypt</a:t>
            </a:r>
          </a:p>
        </p:txBody>
      </p:sp>
      <p:cxnSp>
        <p:nvCxnSpPr>
          <p:cNvPr id="27" name="Straight Connector 26"/>
          <p:cNvCxnSpPr>
            <a:cxnSpLocks/>
          </p:cNvCxnSpPr>
          <p:nvPr/>
        </p:nvCxnSpPr>
        <p:spPr>
          <a:xfrm flipV="1">
            <a:off x="2513609" y="1568249"/>
            <a:ext cx="2167800" cy="4787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cxnSpLocks/>
          </p:cNvCxnSpPr>
          <p:nvPr/>
        </p:nvCxnSpPr>
        <p:spPr>
          <a:xfrm flipV="1">
            <a:off x="2377446" y="1689824"/>
            <a:ext cx="2303963" cy="109893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472470" y="3695193"/>
            <a:ext cx="7030543" cy="2862322"/>
          </a:xfrm>
          <a:prstGeom prst="rect">
            <a:avLst/>
          </a:prstGeom>
          <a:noFill/>
          <a:ln w="57150">
            <a:solidFill>
              <a:srgbClr val="F896DD"/>
            </a:solidFill>
          </a:ln>
        </p:spPr>
        <p:txBody>
          <a:bodyPr wrap="square" rtlCol="0">
            <a:spAutoFit/>
          </a:bodyPr>
          <a:lstStyle/>
          <a:p>
            <a:r>
              <a:rPr lang="en-GB">
                <a:latin typeface="Century Gothic" panose="020B0502020202020204" pitchFamily="34" charset="0"/>
              </a:rPr>
              <a:t>The Big Question: What was Howard Carter looking for?</a:t>
            </a:r>
          </a:p>
          <a:p>
            <a:r>
              <a:rPr lang="en-GB">
                <a:latin typeface="Century Gothic" panose="020B0502020202020204" pitchFamily="34" charset="0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  <a:p>
            <a:r>
              <a:rPr lang="en-GB">
                <a:latin typeface="Century Gothic" panose="020B0502020202020204" pitchFamily="34" charset="0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  <a:p>
            <a:r>
              <a:rPr lang="en-GB">
                <a:latin typeface="Century Gothic" panose="020B0502020202020204" pitchFamily="34" charset="0"/>
              </a:rPr>
              <a:t> </a:t>
            </a:r>
          </a:p>
        </p:txBody>
      </p:sp>
      <p:pic>
        <p:nvPicPr>
          <p:cNvPr id="11" name="Picture 10" descr="A purple grid with white text&#10;&#10;Description automatically generated">
            <a:extLst>
              <a:ext uri="{FF2B5EF4-FFF2-40B4-BE49-F238E27FC236}">
                <a16:creationId xmlns:a16="http://schemas.microsoft.com/office/drawing/2014/main" id="{EB278351-9543-1F5A-2EBC-2E7FB65FCED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3148" y="193842"/>
            <a:ext cx="4636374" cy="4542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7016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64137" y="249307"/>
            <a:ext cx="75415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>
                <a:latin typeface="Century Gothic" panose="020B0502020202020204" pitchFamily="34" charset="0"/>
              </a:rPr>
              <a:t>Roman Britain 55BC - 410AD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3214832" y="4419600"/>
            <a:ext cx="0" cy="5172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4143122" y="4347557"/>
            <a:ext cx="78184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>
              <a:latin typeface="Century Gothic" panose="020B0502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962123" y="1135265"/>
            <a:ext cx="3757241" cy="3539430"/>
          </a:xfrm>
          <a:prstGeom prst="rect">
            <a:avLst/>
          </a:prstGeom>
          <a:noFill/>
          <a:ln w="57150">
            <a:solidFill>
              <a:srgbClr val="F896DD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 dirty="0">
                <a:latin typeface="Century Gothic"/>
              </a:rPr>
              <a:t>The Big Question:</a:t>
            </a:r>
          </a:p>
          <a:p>
            <a:r>
              <a:rPr lang="en-GB" sz="1600" dirty="0">
                <a:latin typeface="Century Gothic"/>
              </a:rPr>
              <a:t>What did the Romans do for Britain?</a:t>
            </a:r>
          </a:p>
          <a:p>
            <a:r>
              <a:rPr lang="en-GB" sz="2400" dirty="0">
                <a:latin typeface="Century Gothic"/>
              </a:rPr>
              <a:t>________________________________________________________________________________________________________________________________________________________________________________________</a:t>
            </a:r>
            <a:endParaRPr lang="en-GB" sz="2400" dirty="0">
              <a:latin typeface="Century Gothic" panose="020B0502020202020204" pitchFamily="34" charset="0"/>
            </a:endParaRPr>
          </a:p>
        </p:txBody>
      </p:sp>
      <p:pic>
        <p:nvPicPr>
          <p:cNvPr id="21" name="Picture 20" descr="A screenshot of a test&#10;&#10;Description automatically generated">
            <a:extLst>
              <a:ext uri="{FF2B5EF4-FFF2-40B4-BE49-F238E27FC236}">
                <a16:creationId xmlns:a16="http://schemas.microsoft.com/office/drawing/2014/main" id="{5228994F-0CD8-44FF-5A67-89BAD405E7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793" y="957194"/>
            <a:ext cx="4770387" cy="3945700"/>
          </a:xfrm>
          <a:prstGeom prst="rect">
            <a:avLst/>
          </a:prstGeom>
        </p:spPr>
      </p:pic>
      <p:pic>
        <p:nvPicPr>
          <p:cNvPr id="1026" name="Picture 2" descr="Roman Conquest Timeline | Invasion of Britain (teacher made)">
            <a:extLst>
              <a:ext uri="{FF2B5EF4-FFF2-40B4-BE49-F238E27FC236}">
                <a16:creationId xmlns:a16="http://schemas.microsoft.com/office/drawing/2014/main" id="{F8A171E6-F89B-EBDE-1A97-4F00CDBD16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91" t="5907" r="4743" b="50000"/>
          <a:stretch/>
        </p:blipFill>
        <p:spPr bwMode="auto">
          <a:xfrm>
            <a:off x="2467212" y="4946088"/>
            <a:ext cx="7254239" cy="1763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10915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5847061" y="362900"/>
            <a:ext cx="542344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4000">
                <a:latin typeface="Century Gothic" panose="020B0502020202020204" pitchFamily="34" charset="0"/>
              </a:rPr>
              <a:t>The Anglo Saxons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8717709" y="1573935"/>
            <a:ext cx="3103432" cy="4801314"/>
          </a:xfrm>
          <a:prstGeom prst="rect">
            <a:avLst/>
          </a:prstGeom>
          <a:noFill/>
          <a:ln w="57150">
            <a:solidFill>
              <a:srgbClr val="F896DD"/>
            </a:solidFill>
          </a:ln>
        </p:spPr>
        <p:txBody>
          <a:bodyPr wrap="square" rtlCol="0">
            <a:spAutoFit/>
          </a:bodyPr>
          <a:lstStyle/>
          <a:p>
            <a:r>
              <a:rPr lang="en-GB">
                <a:latin typeface="Century Gothic" panose="020B0502020202020204" pitchFamily="34" charset="0"/>
              </a:rPr>
              <a:t>The Big Question: How did the Anglo-Saxons change Britain?</a:t>
            </a:r>
          </a:p>
          <a:p>
            <a:r>
              <a:rPr lang="en-GB">
                <a:latin typeface="Century Gothic" panose="020B0502020202020204" pitchFamily="34" charset="0"/>
              </a:rPr>
              <a:t>__________________________________________________</a:t>
            </a:r>
          </a:p>
          <a:p>
            <a:r>
              <a:rPr lang="en-GB">
                <a:latin typeface="Century Gothic" panose="020B0502020202020204" pitchFamily="34" charset="0"/>
              </a:rPr>
              <a:t>__________________________________________________</a:t>
            </a:r>
          </a:p>
          <a:p>
            <a:r>
              <a:rPr lang="en-GB">
                <a:latin typeface="Century Gothic" panose="020B0502020202020204" pitchFamily="34" charset="0"/>
              </a:rPr>
              <a:t>___________________________________________________________________________</a:t>
            </a:r>
          </a:p>
          <a:p>
            <a:r>
              <a:rPr lang="en-GB">
                <a:latin typeface="Century Gothic" panose="020B0502020202020204" pitchFamily="34" charset="0"/>
              </a:rPr>
              <a:t>_______________________________________________________________________________________________________________________________________________________________________________</a:t>
            </a:r>
          </a:p>
        </p:txBody>
      </p:sp>
      <p:pic>
        <p:nvPicPr>
          <p:cNvPr id="2054" name="Picture 6" descr="The Saxon Invasion of Britain - MythBank">
            <a:extLst>
              <a:ext uri="{FF2B5EF4-FFF2-40B4-BE49-F238E27FC236}">
                <a16:creationId xmlns:a16="http://schemas.microsoft.com/office/drawing/2014/main" id="{FCCA6D0F-D749-82FD-91F6-38E1A16AA3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5120" y="3974592"/>
            <a:ext cx="4098231" cy="2757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A pink and white chart with white text&#10;&#10;Description automatically generated">
            <a:extLst>
              <a:ext uri="{FF2B5EF4-FFF2-40B4-BE49-F238E27FC236}">
                <a16:creationId xmlns:a16="http://schemas.microsoft.com/office/drawing/2014/main" id="{A1C01D5B-F076-D370-FB44-BAA3D3B2A3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45" y="125554"/>
            <a:ext cx="4633503" cy="4084611"/>
          </a:xfrm>
          <a:prstGeom prst="rect">
            <a:avLst/>
          </a:prstGeom>
        </p:spPr>
      </p:pic>
      <p:pic>
        <p:nvPicPr>
          <p:cNvPr id="2056" name="Picture 8" descr="Everything You Need To Know About The Anglo-Saxons | HistoryExtra">
            <a:extLst>
              <a:ext uri="{FF2B5EF4-FFF2-40B4-BE49-F238E27FC236}">
                <a16:creationId xmlns:a16="http://schemas.microsoft.com/office/drawing/2014/main" id="{FC6C25C6-1647-1314-A1D3-CB14FFF422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45" y="4466400"/>
            <a:ext cx="3005137" cy="2005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Anglo-Saxon Britain and how it was ruled - BBC Bitesize">
            <a:extLst>
              <a:ext uri="{FF2B5EF4-FFF2-40B4-BE49-F238E27FC236}">
                <a16:creationId xmlns:a16="http://schemas.microsoft.com/office/drawing/2014/main" id="{E27FA77E-B4A1-89CF-C5FB-CF0440A8FF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5812" y="1383015"/>
            <a:ext cx="1959812" cy="2135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2382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3780441" y="626245"/>
            <a:ext cx="41199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>
                <a:latin typeface="Century Gothic" panose="020B0502020202020204" pitchFamily="34" charset="0"/>
              </a:rPr>
              <a:t>The Vikings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306253" y="253871"/>
            <a:ext cx="27801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 </a:t>
            </a:r>
            <a:endParaRPr lang="en-GB" sz="1600"/>
          </a:p>
        </p:txBody>
      </p:sp>
      <p:sp>
        <p:nvSpPr>
          <p:cNvPr id="39" name="TextBox 38"/>
          <p:cNvSpPr txBox="1"/>
          <p:nvPr/>
        </p:nvSpPr>
        <p:spPr>
          <a:xfrm>
            <a:off x="453586" y="349981"/>
            <a:ext cx="2897207" cy="3970318"/>
          </a:xfrm>
          <a:prstGeom prst="rect">
            <a:avLst/>
          </a:prstGeom>
          <a:noFill/>
          <a:ln w="57150">
            <a:solidFill>
              <a:srgbClr val="F896DD"/>
            </a:solidFill>
          </a:ln>
        </p:spPr>
        <p:txBody>
          <a:bodyPr wrap="square" rtlCol="0">
            <a:spAutoFit/>
          </a:bodyPr>
          <a:lstStyle/>
          <a:p>
            <a:r>
              <a:rPr lang="en-GB">
                <a:latin typeface="Century Gothic" panose="020B0502020202020204" pitchFamily="34" charset="0"/>
              </a:rPr>
              <a:t>The Big Question:</a:t>
            </a:r>
          </a:p>
          <a:p>
            <a:r>
              <a:rPr lang="en-GB">
                <a:latin typeface="Century Gothic" panose="020B0502020202020204" pitchFamily="34" charset="0"/>
              </a:rPr>
              <a:t>Was Alfred great? </a:t>
            </a:r>
          </a:p>
          <a:p>
            <a:r>
              <a:rPr lang="en-GB">
                <a:latin typeface="Comic Sans MS" panose="030F0702030302020204" pitchFamily="66" charset="0"/>
              </a:rPr>
              <a:t>__________________ 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pic>
        <p:nvPicPr>
          <p:cNvPr id="37" name="Picture 36" descr="A purple and white grid with white text&#10;&#10;Description automatically generated">
            <a:extLst>
              <a:ext uri="{FF2B5EF4-FFF2-40B4-BE49-F238E27FC236}">
                <a16:creationId xmlns:a16="http://schemas.microsoft.com/office/drawing/2014/main" id="{B25D7B11-A047-2D00-F6B5-DF7E0685BD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4008" y="2478030"/>
            <a:ext cx="5213140" cy="4218432"/>
          </a:xfrm>
          <a:prstGeom prst="rect">
            <a:avLst/>
          </a:prstGeom>
        </p:spPr>
      </p:pic>
      <p:pic>
        <p:nvPicPr>
          <p:cNvPr id="1026" name="Picture 2" descr="Teaching Anglo-Saxons &amp; Vikings at KS2 | Keystage history">
            <a:extLst>
              <a:ext uri="{FF2B5EF4-FFF2-40B4-BE49-F238E27FC236}">
                <a16:creationId xmlns:a16="http://schemas.microsoft.com/office/drawing/2014/main" id="{7EEBF626-6BDA-786C-A2FE-5E416E2ABD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86" y="4522900"/>
            <a:ext cx="3383860" cy="2030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Vikings KS2 — PlanBee">
            <a:extLst>
              <a:ext uri="{FF2B5EF4-FFF2-40B4-BE49-F238E27FC236}">
                <a16:creationId xmlns:a16="http://schemas.microsoft.com/office/drawing/2014/main" id="{BC51D84F-D056-E27C-F386-3981D08A0D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4165" y="349981"/>
            <a:ext cx="3962983" cy="1766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On this day in 793 Vikings raid the abbey at Lindisfarne in Northumbria,  commonly accepted as the beginning of Norse activity in the British Isles.  : r/europe">
            <a:extLst>
              <a:ext uri="{FF2B5EF4-FFF2-40B4-BE49-F238E27FC236}">
                <a16:creationId xmlns:a16="http://schemas.microsoft.com/office/drawing/2014/main" id="{55E86F8B-D6F1-EDDD-3213-CC0800241C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00" r="8100"/>
          <a:stretch/>
        </p:blipFill>
        <p:spPr bwMode="auto">
          <a:xfrm>
            <a:off x="4250936" y="4320299"/>
            <a:ext cx="2309651" cy="1545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he Significance of Alfred the Great">
            <a:extLst>
              <a:ext uri="{FF2B5EF4-FFF2-40B4-BE49-F238E27FC236}">
                <a16:creationId xmlns:a16="http://schemas.microsoft.com/office/drawing/2014/main" id="{99833D14-B0D4-A111-DD10-61A2C1EBEC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0440" y="2070587"/>
            <a:ext cx="2780147" cy="1598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76689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869725" y="1388694"/>
            <a:ext cx="10452550" cy="1226410"/>
            <a:chOff x="603377" y="1872555"/>
            <a:chExt cx="11588623" cy="1274174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2"/>
            <a:srcRect t="11123" r="41685" b="17504"/>
            <a:stretch/>
          </p:blipFill>
          <p:spPr>
            <a:xfrm>
              <a:off x="603377" y="1872555"/>
              <a:ext cx="6351605" cy="1273633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3"/>
            <a:srcRect l="2746"/>
            <a:stretch/>
          </p:blipFill>
          <p:spPr>
            <a:xfrm>
              <a:off x="6013891" y="1872555"/>
              <a:ext cx="6178109" cy="1274174"/>
            </a:xfrm>
            <a:prstGeom prst="rect">
              <a:avLst/>
            </a:prstGeom>
          </p:spPr>
        </p:pic>
      </p:grpSp>
      <p:sp>
        <p:nvSpPr>
          <p:cNvPr id="8" name="TextBox 7"/>
          <p:cNvSpPr txBox="1"/>
          <p:nvPr/>
        </p:nvSpPr>
        <p:spPr>
          <a:xfrm>
            <a:off x="651038" y="2577070"/>
            <a:ext cx="7481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1000 AD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620493" y="2614583"/>
            <a:ext cx="9161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1100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43755" y="2629627"/>
            <a:ext cx="9161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1600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367728" y="2621342"/>
            <a:ext cx="9161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1700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314127" y="2613579"/>
            <a:ext cx="9161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1800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251180" y="2613579"/>
            <a:ext cx="7481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1900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250759" y="3303864"/>
            <a:ext cx="9161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4514669" y="2616911"/>
            <a:ext cx="9161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1400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395579" y="2621844"/>
            <a:ext cx="9161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1500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571634" y="2615858"/>
            <a:ext cx="9161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1200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462677" y="2614583"/>
            <a:ext cx="9161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1300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253979" y="2577070"/>
            <a:ext cx="7481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2000 AD</a:t>
            </a:r>
          </a:p>
        </p:txBody>
      </p:sp>
      <p:cxnSp>
        <p:nvCxnSpPr>
          <p:cNvPr id="51" name="Straight Arrow Connector 50"/>
          <p:cNvCxnSpPr/>
          <p:nvPr/>
        </p:nvCxnSpPr>
        <p:spPr>
          <a:xfrm>
            <a:off x="3359797" y="3029527"/>
            <a:ext cx="223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Rectangle 57"/>
          <p:cNvSpPr/>
          <p:nvPr/>
        </p:nvSpPr>
        <p:spPr>
          <a:xfrm>
            <a:off x="5422617" y="2146447"/>
            <a:ext cx="640412" cy="249381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>
                <a:solidFill>
                  <a:schemeClr val="tx1"/>
                </a:solidFill>
              </a:rPr>
              <a:t>1485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025111" y="3429000"/>
            <a:ext cx="5182665" cy="3046988"/>
          </a:xfrm>
          <a:prstGeom prst="rect">
            <a:avLst/>
          </a:prstGeom>
          <a:noFill/>
          <a:ln w="50800">
            <a:solidFill>
              <a:srgbClr val="F896DD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>
                <a:latin typeface="Century Gothic" panose="020B0502020202020204" pitchFamily="34" charset="0"/>
              </a:rPr>
              <a:t>Big Question:</a:t>
            </a:r>
          </a:p>
          <a:p>
            <a:r>
              <a:rPr lang="en-GB" sz="1600">
                <a:latin typeface="Century Gothic" panose="020B0502020202020204" pitchFamily="34" charset="0"/>
              </a:rPr>
              <a:t>What really happened at the Bosworth Battlefield?</a:t>
            </a:r>
          </a:p>
          <a:p>
            <a:r>
              <a:rPr lang="en-GB" sz="1600">
                <a:latin typeface="Comic Sans MS" panose="030F0702030302020204" pitchFamily="66" charset="0"/>
              </a:rPr>
              <a:t>______________________________________________________________________________</a:t>
            </a:r>
          </a:p>
          <a:p>
            <a:r>
              <a:rPr lang="en-GB" sz="1600">
                <a:latin typeface="Comic Sans MS" panose="030F0702030302020204" pitchFamily="66" charset="0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sp>
        <p:nvSpPr>
          <p:cNvPr id="2" name="Rectangle 1"/>
          <p:cNvSpPr/>
          <p:nvPr/>
        </p:nvSpPr>
        <p:spPr>
          <a:xfrm>
            <a:off x="1085990" y="1138621"/>
            <a:ext cx="995407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>
                <a:latin typeface="Century Gothic" panose="020B0502020202020204" pitchFamily="34" charset="0"/>
                <a:cs typeface="Times New Roman" panose="02020603050405020304" pitchFamily="18" charset="0"/>
              </a:rPr>
              <a:t>What really happened at The Battle of Bosworth?</a:t>
            </a:r>
            <a:endParaRPr lang="en-GB" sz="3200">
              <a:latin typeface="Century Gothic" panose="020B0502020202020204" pitchFamily="34" charset="0"/>
            </a:endParaRPr>
          </a:p>
        </p:txBody>
      </p:sp>
      <p:pic>
        <p:nvPicPr>
          <p:cNvPr id="1026" name="Picture 2" descr="The Battle of Bosworth Field - The European Middle Age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64" y="86610"/>
            <a:ext cx="1696471" cy="1010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64037" y="156840"/>
            <a:ext cx="1349637" cy="1010925"/>
          </a:xfrm>
          <a:prstGeom prst="rect">
            <a:avLst/>
          </a:prstGeom>
        </p:spPr>
      </p:pic>
      <p:pic>
        <p:nvPicPr>
          <p:cNvPr id="21" name="Picture 20" descr="A purple and white box with text&#10;&#10;Description automatically generated">
            <a:extLst>
              <a:ext uri="{FF2B5EF4-FFF2-40B4-BE49-F238E27FC236}">
                <a16:creationId xmlns:a16="http://schemas.microsoft.com/office/drawing/2014/main" id="{40C7D2C1-C09B-62AB-BC2F-36457D41B28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1" t="1437" r="2505" b="1878"/>
          <a:stretch/>
        </p:blipFill>
        <p:spPr>
          <a:xfrm>
            <a:off x="6973859" y="3369902"/>
            <a:ext cx="4066210" cy="3165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7090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" descr="https://tudorhistory.org/henry8/henryred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675" y="84401"/>
            <a:ext cx="1658357" cy="2409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" descr="Nuneaton Priory - Wikipedia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251" r="19225"/>
          <a:stretch/>
        </p:blipFill>
        <p:spPr bwMode="auto">
          <a:xfrm>
            <a:off x="9538675" y="169449"/>
            <a:ext cx="2531650" cy="1569035"/>
          </a:xfrm>
          <a:prstGeom prst="rect">
            <a:avLst/>
          </a:prstGeom>
          <a:noFill/>
          <a:ln>
            <a:solidFill>
              <a:srgbClr val="F896DD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TextBox 33"/>
          <p:cNvSpPr txBox="1"/>
          <p:nvPr/>
        </p:nvSpPr>
        <p:spPr>
          <a:xfrm>
            <a:off x="232755" y="3295927"/>
            <a:ext cx="5374448" cy="3046988"/>
          </a:xfrm>
          <a:prstGeom prst="rect">
            <a:avLst/>
          </a:prstGeom>
          <a:noFill/>
          <a:ln w="57150">
            <a:solidFill>
              <a:srgbClr val="F896DD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>
                <a:latin typeface="Century Gothic" panose="020B0502020202020204" pitchFamily="34" charset="0"/>
              </a:rPr>
              <a:t>The Big Question:</a:t>
            </a:r>
          </a:p>
          <a:p>
            <a:r>
              <a:rPr lang="en-GB" sz="1600">
                <a:latin typeface="Century Gothic" panose="020B0502020202020204" pitchFamily="34" charset="0"/>
              </a:rPr>
              <a:t>Why did Henry VIII ruin our Abbey?  Can you think of 3 reasons?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>
                <a:latin typeface="Century Gothic" panose="020B0502020202020204" pitchFamily="34" charset="0"/>
              </a:rPr>
              <a:t>Personal:_______________________________________________________________________________________________________________________________________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>
                <a:latin typeface="Century Gothic" panose="020B0502020202020204" pitchFamily="34" charset="0"/>
              </a:rPr>
              <a:t>Religious:_______________________________________________________________________________________________________________________________________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>
                <a:latin typeface="Century Gothic" panose="020B0502020202020204" pitchFamily="34" charset="0"/>
              </a:rPr>
              <a:t>Political:________________________________________________________________________________________________________________________________________</a:t>
            </a:r>
            <a:endParaRPr lang="en-GB">
              <a:latin typeface="Century Gothic" panose="020B0502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638990" y="275581"/>
            <a:ext cx="6875181" cy="707886"/>
          </a:xfrm>
          <a:prstGeom prst="rect">
            <a:avLst/>
          </a:prstGeom>
          <a:noFill/>
          <a:ln w="57150">
            <a:noFill/>
          </a:ln>
        </p:spPr>
        <p:txBody>
          <a:bodyPr wrap="square" rtlCol="0">
            <a:spAutoFit/>
          </a:bodyPr>
          <a:lstStyle/>
          <a:p>
            <a:r>
              <a:rPr lang="en-GB" sz="4000">
                <a:latin typeface="Century Gothic" panose="020B0502020202020204" pitchFamily="34" charset="0"/>
              </a:rPr>
              <a:t>Too much of a good king?</a:t>
            </a:r>
          </a:p>
        </p:txBody>
      </p:sp>
      <p:pic>
        <p:nvPicPr>
          <p:cNvPr id="11" name="Picture 10" descr="A pink and white grid with black text&#10;&#10;Description automatically generated">
            <a:extLst>
              <a:ext uri="{FF2B5EF4-FFF2-40B4-BE49-F238E27FC236}">
                <a16:creationId xmlns:a16="http://schemas.microsoft.com/office/drawing/2014/main" id="{55E22F6A-6C2B-3022-6FE4-514EC20071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6580" y="1901952"/>
            <a:ext cx="5388401" cy="4956048"/>
          </a:xfrm>
          <a:prstGeom prst="rect">
            <a:avLst/>
          </a:prstGeom>
        </p:spPr>
      </p:pic>
      <p:pic>
        <p:nvPicPr>
          <p:cNvPr id="3074" name="Picture 2" descr="Nuneaton Abbey on X: &quot;Come along to our project partner, Abbey Church on  Manor Ct Rd to explore their new display all about the Abbey: 19 &amp; 26 Feb  10-2. Live music">
            <a:extLst>
              <a:ext uri="{FF2B5EF4-FFF2-40B4-BE49-F238E27FC236}">
                <a16:creationId xmlns:a16="http://schemas.microsoft.com/office/drawing/2014/main" id="{386D3323-685B-5E9E-9A1A-39B16624963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8" t="4018" r="3229" b="7511"/>
          <a:stretch/>
        </p:blipFill>
        <p:spPr bwMode="auto">
          <a:xfrm>
            <a:off x="2454882" y="983467"/>
            <a:ext cx="3108961" cy="2107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79485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1857740" y="191982"/>
            <a:ext cx="9497832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600" dirty="0">
                <a:highlight>
                  <a:srgbClr val="FFFF00"/>
                </a:highlight>
                <a:latin typeface="Century Gothic"/>
              </a:rPr>
              <a:t>CHANGE TITLE</a:t>
            </a:r>
            <a:endParaRPr lang="en-GB" sz="3600" dirty="0">
              <a:highlight>
                <a:srgbClr val="FFFF00"/>
              </a:highlight>
              <a:latin typeface="Century Gothic" panose="020B0502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18697" y="3803696"/>
            <a:ext cx="5777303" cy="2862322"/>
          </a:xfrm>
          <a:prstGeom prst="rect">
            <a:avLst/>
          </a:prstGeom>
          <a:noFill/>
          <a:ln w="57150">
            <a:solidFill>
              <a:srgbClr val="F896DD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>
                <a:latin typeface="Century Gothic"/>
              </a:rPr>
              <a:t>The Big Question: </a:t>
            </a:r>
            <a:r>
              <a:rPr lang="en-GB" dirty="0">
                <a:latin typeface="Century Gothic"/>
                <a:ea typeface="Calibri"/>
                <a:cs typeface="Calibri"/>
              </a:rPr>
              <a:t>Why did the Maya build such a successful civilisation, and why did it eventually decline?</a:t>
            </a:r>
          </a:p>
          <a:p>
            <a:r>
              <a:rPr lang="en-GB" dirty="0">
                <a:latin typeface="Century Gothic"/>
                <a:ea typeface="Calibri"/>
                <a:cs typeface="Calibri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pic>
        <p:nvPicPr>
          <p:cNvPr id="4098" name="Picture 2" descr="cdn.thecollector.com/wp-content/uploads/2020/05/ci...">
            <a:extLst>
              <a:ext uri="{FF2B5EF4-FFF2-40B4-BE49-F238E27FC236}">
                <a16:creationId xmlns:a16="http://schemas.microsoft.com/office/drawing/2014/main" id="{B2521DF5-A88C-AA10-54D3-B70C3A05C7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697" y="1110544"/>
            <a:ext cx="3972887" cy="2362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Maya | People, Language, &amp; Civilization | Britannica">
            <a:extLst>
              <a:ext uri="{FF2B5EF4-FFF2-40B4-BE49-F238E27FC236}">
                <a16:creationId xmlns:a16="http://schemas.microsoft.com/office/drawing/2014/main" id="{5D29F006-BEF0-5B79-0655-372307E371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9712" y="1043333"/>
            <a:ext cx="1876806" cy="250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D6BB70C-5BA9-1D6A-D482-75AAAE1D75EA}"/>
              </a:ext>
            </a:extLst>
          </p:cNvPr>
          <p:cNvSpPr txBox="1"/>
          <p:nvPr/>
        </p:nvSpPr>
        <p:spPr>
          <a:xfrm>
            <a:off x="7127521" y="2482475"/>
            <a:ext cx="4517082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highlight>
                  <a:srgbClr val="FFFF00"/>
                </a:highlight>
                <a:ea typeface="Calibri"/>
                <a:cs typeface="Calibri"/>
              </a:rPr>
              <a:t>ADD YOUR KEY KNOWLEDGE ON WHEN DECIDE ON TOPIC TITLE AND ALL IS CONFIRME</a:t>
            </a:r>
            <a:r>
              <a:rPr lang="en-US" dirty="0">
                <a:ea typeface="Calibri"/>
                <a:cs typeface="Calibri"/>
              </a:rPr>
              <a:t>D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36761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/>
          <p:cNvSpPr txBox="1"/>
          <p:nvPr/>
        </p:nvSpPr>
        <p:spPr>
          <a:xfrm>
            <a:off x="352960" y="229722"/>
            <a:ext cx="5743040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5400">
                <a:latin typeface="Century Gothic" panose="020B0502020202020204" pitchFamily="34" charset="0"/>
              </a:rPr>
              <a:t>Victorian Britain: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904301" y="243959"/>
            <a:ext cx="4934739" cy="3139321"/>
          </a:xfrm>
          <a:prstGeom prst="rect">
            <a:avLst/>
          </a:prstGeom>
          <a:noFill/>
          <a:ln w="57150">
            <a:solidFill>
              <a:srgbClr val="F896DD"/>
            </a:solidFill>
          </a:ln>
        </p:spPr>
        <p:txBody>
          <a:bodyPr wrap="square" rtlCol="0">
            <a:spAutoFit/>
          </a:bodyPr>
          <a:lstStyle/>
          <a:p>
            <a:r>
              <a:rPr lang="en-GB">
                <a:latin typeface="Century Gothic" panose="020B0502020202020204" pitchFamily="34" charset="0"/>
              </a:rPr>
              <a:t>The Big Question:</a:t>
            </a:r>
          </a:p>
          <a:p>
            <a:r>
              <a:rPr lang="en-GB">
                <a:latin typeface="Century Gothic" panose="020B0502020202020204" pitchFamily="34" charset="0"/>
              </a:rPr>
              <a:t>Did childhood improve in Victorian Britain? 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pic>
        <p:nvPicPr>
          <p:cNvPr id="5122" name="Picture 2" descr="Why was Victorian Childhood Brutally Short? (Children of the Slums  Documentary) - YouTube">
            <a:extLst>
              <a:ext uri="{FF2B5EF4-FFF2-40B4-BE49-F238E27FC236}">
                <a16:creationId xmlns:a16="http://schemas.microsoft.com/office/drawing/2014/main" id="{E087CE0E-425C-432E-5EBE-47D4EBA203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7713" y="3593686"/>
            <a:ext cx="5291327" cy="2976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A chart with text on it&#10;&#10;Description automatically generated">
            <a:extLst>
              <a:ext uri="{FF2B5EF4-FFF2-40B4-BE49-F238E27FC236}">
                <a16:creationId xmlns:a16="http://schemas.microsoft.com/office/drawing/2014/main" id="{B6CA1920-19EB-BE27-CE05-60892500E1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10" y="1155879"/>
            <a:ext cx="6050657" cy="5415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0137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8044365" y="131075"/>
            <a:ext cx="3924300" cy="4247317"/>
          </a:xfrm>
          <a:prstGeom prst="rect">
            <a:avLst/>
          </a:prstGeom>
          <a:noFill/>
          <a:ln w="57150">
            <a:solidFill>
              <a:srgbClr val="F896DD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>
                <a:latin typeface="Century Gothic"/>
              </a:rPr>
              <a:t>The Big Question: </a:t>
            </a:r>
          </a:p>
          <a:p>
            <a:r>
              <a:rPr lang="en-GB" dirty="0">
                <a:latin typeface="Century Gothic"/>
              </a:rPr>
              <a:t>Why do we remember the Ancient Greeks?</a:t>
            </a:r>
          </a:p>
          <a:p>
            <a:r>
              <a:rPr lang="en-GB" dirty="0">
                <a:latin typeface="Century Gothic"/>
              </a:rPr>
              <a:t>________________________________________________________________________________________________</a:t>
            </a:r>
          </a:p>
          <a:p>
            <a:r>
              <a:rPr lang="en-GB" dirty="0">
                <a:latin typeface="Century Gothic"/>
              </a:rPr>
              <a:t>________________________________________________________________________________________________</a:t>
            </a:r>
          </a:p>
          <a:p>
            <a:r>
              <a:rPr lang="en-GB" dirty="0">
                <a:latin typeface="Century Gothic"/>
              </a:rPr>
              <a:t>________________________________________________________________________________________________</a:t>
            </a:r>
          </a:p>
          <a:p>
            <a:r>
              <a:rPr lang="en-GB" dirty="0">
                <a:latin typeface="Century Gothic"/>
              </a:rPr>
              <a:t>________________________________________________________________________________________________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23335" y="132198"/>
            <a:ext cx="7180670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5400" dirty="0">
                <a:latin typeface="Century Gothic"/>
              </a:rPr>
              <a:t>Greece is the word</a:t>
            </a:r>
            <a:endParaRPr lang="en-GB" sz="4400" dirty="0">
              <a:latin typeface="Century Gothic" panose="020B0502020202020204" pitchFamily="34" charset="0"/>
            </a:endParaRPr>
          </a:p>
        </p:txBody>
      </p:sp>
      <p:pic>
        <p:nvPicPr>
          <p:cNvPr id="6146" name="Picture 2" descr="What are the Elgin Marbles and how did Britain get them? - BBC News">
            <a:extLst>
              <a:ext uri="{FF2B5EF4-FFF2-40B4-BE49-F238E27FC236}">
                <a16:creationId xmlns:a16="http://schemas.microsoft.com/office/drawing/2014/main" id="{7E7F1B85-9F61-CAA0-503B-FACBDC7889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548" y="982932"/>
            <a:ext cx="2475194" cy="1468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dn.thecollector.com/wp-content/uploads/2022/03/gr...">
            <a:extLst>
              <a:ext uri="{FF2B5EF4-FFF2-40B4-BE49-F238E27FC236}">
                <a16:creationId xmlns:a16="http://schemas.microsoft.com/office/drawing/2014/main" id="{81064DB8-032C-6249-7B70-852FA05448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2043" y="4679882"/>
            <a:ext cx="2649990" cy="1463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Why Did Athena Curse Medusa? - Punishment Vs. Protection">
            <a:extLst>
              <a:ext uri="{FF2B5EF4-FFF2-40B4-BE49-F238E27FC236}">
                <a16:creationId xmlns:a16="http://schemas.microsoft.com/office/drawing/2014/main" id="{DB77C323-73BD-404E-57D9-E36D000909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95556" y="4572897"/>
            <a:ext cx="3407794" cy="1939147"/>
          </a:xfrm>
          <a:prstGeom prst="rect">
            <a:avLst/>
          </a:prstGeom>
        </p:spPr>
      </p:pic>
      <p:pic>
        <p:nvPicPr>
          <p:cNvPr id="4" name="Picture 3" descr="A pink and grey rectangular box with white text&#10;&#10;AI-generated content may be incorrect.">
            <a:extLst>
              <a:ext uri="{FF2B5EF4-FFF2-40B4-BE49-F238E27FC236}">
                <a16:creationId xmlns:a16="http://schemas.microsoft.com/office/drawing/2014/main" id="{9463D68C-30E1-2AE5-2956-7A87ADCA765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277" y="1050164"/>
            <a:ext cx="5046815" cy="5112577"/>
          </a:xfrm>
          <a:prstGeom prst="rect">
            <a:avLst/>
          </a:prstGeom>
        </p:spPr>
      </p:pic>
      <p:pic>
        <p:nvPicPr>
          <p:cNvPr id="5" name="Picture 4" descr="Cultural sailing: Ancient Greek Theater">
            <a:extLst>
              <a:ext uri="{FF2B5EF4-FFF2-40B4-BE49-F238E27FC236}">
                <a16:creationId xmlns:a16="http://schemas.microsoft.com/office/drawing/2014/main" id="{AC975E1C-D18B-EEB4-3791-AE1FAE2E22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46318" y="2819400"/>
            <a:ext cx="27432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1685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415465" y="169497"/>
            <a:ext cx="56805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>
                <a:latin typeface="Century Gothic" panose="020B0502020202020204" pitchFamily="34" charset="0"/>
              </a:rPr>
              <a:t>The Coventry Blitz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096000" y="258901"/>
            <a:ext cx="5965555" cy="3170099"/>
          </a:xfrm>
          <a:prstGeom prst="rect">
            <a:avLst/>
          </a:prstGeom>
          <a:noFill/>
          <a:ln w="57150">
            <a:solidFill>
              <a:srgbClr val="F896DD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>
                <a:latin typeface="Century Gothic" panose="020B0502020202020204" pitchFamily="34" charset="0"/>
              </a:rPr>
              <a:t>The Big Question: how was our locality affected by World War 2?</a:t>
            </a:r>
          </a:p>
          <a:p>
            <a:r>
              <a:rPr lang="en-GB" sz="2000">
                <a:latin typeface="Century Gothic" panose="020B0502020202020204" pitchFamily="34" charset="0"/>
              </a:rPr>
              <a:t>_____________________________________________</a:t>
            </a:r>
          </a:p>
          <a:p>
            <a:r>
              <a:rPr lang="en-GB" sz="2000">
                <a:latin typeface="Century Gothic" panose="020B0502020202020204" pitchFamily="34" charset="0"/>
              </a:rPr>
              <a:t>_____________________________________________</a:t>
            </a:r>
          </a:p>
          <a:p>
            <a:r>
              <a:rPr lang="en-GB" sz="2000">
                <a:latin typeface="Century Gothic" panose="020B0502020202020204" pitchFamily="34" charset="0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pic>
        <p:nvPicPr>
          <p:cNvPr id="7170" name="Picture 2" descr="The Coventry Blitz: 'Hysteria, terror and neurosis' - BBC News">
            <a:extLst>
              <a:ext uri="{FF2B5EF4-FFF2-40B4-BE49-F238E27FC236}">
                <a16:creationId xmlns:a16="http://schemas.microsoft.com/office/drawing/2014/main" id="{713235F9-8ECA-8D4B-4770-1A3A962C10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4340" y="3726859"/>
            <a:ext cx="5317215" cy="2990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A purple and white grid with black text&#10;&#10;Description automatically generated">
            <a:extLst>
              <a:ext uri="{FF2B5EF4-FFF2-40B4-BE49-F238E27FC236}">
                <a16:creationId xmlns:a16="http://schemas.microsoft.com/office/drawing/2014/main" id="{31900247-990F-27C3-1817-1DADCB8FF1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992" y="1353246"/>
            <a:ext cx="5515657" cy="5112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1423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7536" y="1760606"/>
            <a:ext cx="1187500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5400" b="1" cap="none" spc="0">
                <a:ln w="12700">
                  <a:solidFill>
                    <a:schemeClr val="accent1"/>
                  </a:solidFill>
                  <a:prstDash val="solid"/>
                </a:ln>
                <a:effectLst>
                  <a:outerShdw dist="38100" dir="2640000" algn="bl" rotWithShape="0">
                    <a:schemeClr val="accent1"/>
                  </a:outerShdw>
                </a:effectLst>
                <a:latin typeface="Century Gothic" panose="020B0502020202020204" pitchFamily="34" charset="0"/>
              </a:rPr>
              <a:t>Britain Goes Pop!</a:t>
            </a:r>
            <a:r>
              <a:rPr lang="en-US" sz="5400" b="1">
                <a:ln w="12700">
                  <a:solidFill>
                    <a:schemeClr val="accent1"/>
                  </a:solidFill>
                  <a:prstDash val="solid"/>
                </a:ln>
                <a:effectLst>
                  <a:outerShdw dist="38100" dir="2640000" algn="bl" rotWithShape="0">
                    <a:schemeClr val="accent1"/>
                  </a:outerShdw>
                </a:effectLst>
                <a:latin typeface="Century Gothic" panose="020B0502020202020204" pitchFamily="34" charset="0"/>
              </a:rPr>
              <a:t> Britain after 1945</a:t>
            </a:r>
            <a:endParaRPr lang="en-US" sz="5400" b="1" cap="none" spc="0">
              <a:ln w="12700">
                <a:solidFill>
                  <a:schemeClr val="accent1"/>
                </a:solidFill>
                <a:prstDash val="solid"/>
              </a:ln>
              <a:effectLst>
                <a:outerShdw dist="38100" dir="2640000" algn="bl" rotWithShape="0">
                  <a:schemeClr val="accent1"/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1026" name="Picture 2" descr="History KS2: The Battle of Britain and beyond - BBC Teach">
            <a:extLst>
              <a:ext uri="{FF2B5EF4-FFF2-40B4-BE49-F238E27FC236}">
                <a16:creationId xmlns:a16="http://schemas.microsoft.com/office/drawing/2014/main" id="{C00B6965-9259-13B1-5EC0-7A14A760DF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91" y="186660"/>
            <a:ext cx="2306329" cy="1297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Greatest '50s Rock N' Roll Collection Ever - Compilation by Various  Artists | Spotify">
            <a:extLst>
              <a:ext uri="{FF2B5EF4-FFF2-40B4-BE49-F238E27FC236}">
                <a16:creationId xmlns:a16="http://schemas.microsoft.com/office/drawing/2014/main" id="{B060113E-313A-DEF9-80FF-434DCBF5AE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5859" y="186660"/>
            <a:ext cx="1627632" cy="1627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ub quiz - 60s music questions with answers | Radio Times">
            <a:extLst>
              <a:ext uri="{FF2B5EF4-FFF2-40B4-BE49-F238E27FC236}">
                <a16:creationId xmlns:a16="http://schemas.microsoft.com/office/drawing/2014/main" id="{FED0B4A9-C9DF-8FDB-02A2-9D72C26DFA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1081" y="176703"/>
            <a:ext cx="2438811" cy="1627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he 25 Best Music Videos of the 1970s | Pitchfork">
            <a:extLst>
              <a:ext uri="{FF2B5EF4-FFF2-40B4-BE49-F238E27FC236}">
                <a16:creationId xmlns:a16="http://schemas.microsoft.com/office/drawing/2014/main" id="{7A74D068-5410-04F1-A0E6-321A9F3C8F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7482" y="203373"/>
            <a:ext cx="2696473" cy="1516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 Love the 80s V2 Digital Clipart, Clip Art Graphics, Personal Use,  Commercial Use, Instant Download 105 Images 00248 - Etsy UK">
            <a:extLst>
              <a:ext uri="{FF2B5EF4-FFF2-40B4-BE49-F238E27FC236}">
                <a16:creationId xmlns:a16="http://schemas.microsoft.com/office/drawing/2014/main" id="{F4B0BECC-6828-9339-9BAE-17AA87655A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8833" y="172507"/>
            <a:ext cx="1960153" cy="156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B85D7A6-EA1D-45DB-0840-ABED996E9895}"/>
              </a:ext>
            </a:extLst>
          </p:cNvPr>
          <p:cNvSpPr txBox="1"/>
          <p:nvPr/>
        </p:nvSpPr>
        <p:spPr>
          <a:xfrm>
            <a:off x="414756" y="2683936"/>
            <a:ext cx="4971315" cy="3970318"/>
          </a:xfrm>
          <a:prstGeom prst="rect">
            <a:avLst/>
          </a:prstGeom>
          <a:noFill/>
          <a:ln w="57150">
            <a:solidFill>
              <a:srgbClr val="F896DD"/>
            </a:solidFill>
          </a:ln>
        </p:spPr>
        <p:txBody>
          <a:bodyPr wrap="square" rtlCol="0">
            <a:spAutoFit/>
          </a:bodyPr>
          <a:lstStyle/>
          <a:p>
            <a:r>
              <a:rPr lang="en-GB">
                <a:latin typeface="Century Gothic" panose="020B0502020202020204" pitchFamily="34" charset="0"/>
              </a:rPr>
              <a:t>Big Question:</a:t>
            </a:r>
          </a:p>
          <a:p>
            <a:r>
              <a:rPr lang="en-GB">
                <a:latin typeface="Century Gothic" panose="020B0502020202020204" pitchFamily="34" charset="0"/>
              </a:rPr>
              <a:t>How has our society changed since the end of WW2?</a:t>
            </a:r>
            <a:r>
              <a:rPr lang="en-GB">
                <a:latin typeface="Comic Sans MS" panose="030F0702030302020204" pitchFamily="66" charset="0"/>
              </a:rPr>
              <a:t> 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pic>
        <p:nvPicPr>
          <p:cNvPr id="9" name="Picture 8" descr="A pink and white grid with white text&#10;&#10;Description automatically generated">
            <a:extLst>
              <a:ext uri="{FF2B5EF4-FFF2-40B4-BE49-F238E27FC236}">
                <a16:creationId xmlns:a16="http://schemas.microsoft.com/office/drawing/2014/main" id="{0638A36F-FC31-32C6-0CEC-C2D35B07A7B9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0" t="1244" r="1190" b="2577"/>
          <a:stretch/>
        </p:blipFill>
        <p:spPr>
          <a:xfrm>
            <a:off x="6489721" y="2658137"/>
            <a:ext cx="4379173" cy="3864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9950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3AD8503C3870943981E29377B24C7E9" ma:contentTypeVersion="19" ma:contentTypeDescription="Create a new document." ma:contentTypeScope="" ma:versionID="ad1d1ddbacdf357a00c287053e445930">
  <xsd:schema xmlns:xsd="http://www.w3.org/2001/XMLSchema" xmlns:xs="http://www.w3.org/2001/XMLSchema" xmlns:p="http://schemas.microsoft.com/office/2006/metadata/properties" xmlns:ns2="1923127b-03aa-458d-a168-e514f963a52e" xmlns:ns3="44ccdc69-a9f9-455c-9684-034c2144bb8c" targetNamespace="http://schemas.microsoft.com/office/2006/metadata/properties" ma:root="true" ma:fieldsID="c8dfe8fb10e8f3dfbcadee0a43931928" ns2:_="" ns3:_="">
    <xsd:import namespace="1923127b-03aa-458d-a168-e514f963a52e"/>
    <xsd:import namespace="44ccdc69-a9f9-455c-9684-034c2144bb8c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923127b-03aa-458d-a168-e514f963a52e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e038dc3e-1826-45b7-af6c-bac5a3b3b975}" ma:internalName="TaxCatchAll" ma:showField="CatchAllData" ma:web="1923127b-03aa-458d-a168-e514f963a52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ccdc69-a9f9-455c-9684-034c2144bb8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338a6ad9-15a5-4ae6-8bc1-74100a08374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923127b-03aa-458d-a168-e514f963a52e" xsi:nil="true"/>
    <lcf76f155ced4ddcb4097134ff3c332f xmlns="44ccdc69-a9f9-455c-9684-034c2144bb8c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88B09A5-A50E-4947-9BAD-5F224F111C0E}"/>
</file>

<file path=customXml/itemProps2.xml><?xml version="1.0" encoding="utf-8"?>
<ds:datastoreItem xmlns:ds="http://schemas.openxmlformats.org/officeDocument/2006/customXml" ds:itemID="{73393E8B-D6C1-4119-81A6-68B20B7BFB8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372C92D-E01D-43D3-B475-6FE73211CDFA}">
  <ds:schemaRefs>
    <ds:schemaRef ds:uri="1923127b-03aa-458d-a168-e514f963a52e"/>
    <ds:schemaRef ds:uri="44ccdc69-a9f9-455c-9684-034c2144bb8c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0</TotalTime>
  <Words>392</Words>
  <Application>Microsoft Macintosh PowerPoint</Application>
  <PresentationFormat>Widescreen</PresentationFormat>
  <Paragraphs>89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Century Gothic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Keith McDonald - Queens</dc:creator>
  <cp:lastModifiedBy>Elaine Thornett - Queens</cp:lastModifiedBy>
  <cp:revision>48</cp:revision>
  <cp:lastPrinted>2024-04-08T13:04:19Z</cp:lastPrinted>
  <dcterms:created xsi:type="dcterms:W3CDTF">2020-05-19T17:49:13Z</dcterms:created>
  <dcterms:modified xsi:type="dcterms:W3CDTF">2025-12-01T11:16:39Z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0x01010093AD8503C3870943981E29377B24C7E9</vt:lpwstr>
  </property>
  <property fmtid="{D5CDD505-2E9C-101B-9397-08002B2CF9AE}" pid="3" name="MediaServiceImageTags">
    <vt:lpwstr/>
  </property>
</Properties>
</file>