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7" r:id="rId5"/>
    <p:sldId id="268" r:id="rId6"/>
    <p:sldId id="266" r:id="rId7"/>
    <p:sldId id="269" r:id="rId8"/>
    <p:sldId id="270" r:id="rId9"/>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6BDC"/>
    <a:srgbClr val="99FFCC"/>
    <a:srgbClr val="FFFFCC"/>
    <a:srgbClr val="FF9999"/>
    <a:srgbClr val="FFCCFF"/>
    <a:srgbClr val="76C8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DDC115-E567-E95C-DC57-7A77C86C237A}" v="461" dt="2025-09-10T11:32:01.0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053" autoAdjust="0"/>
    <p:restoredTop sz="94660"/>
  </p:normalViewPr>
  <p:slideViewPr>
    <p:cSldViewPr snapToGrid="0">
      <p:cViewPr varScale="1">
        <p:scale>
          <a:sx n="52" d="100"/>
          <a:sy n="52" d="100"/>
        </p:scale>
        <p:origin x="56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aine Thornett - Queens" userId="S::elaine.thornett@queens.covmat.org::13b6e392-e364-4646-9665-4f6fc7d86371" providerId="AD" clId="Web-{FBF77552-36A3-7A89-761D-8CE9032AC3F3}"/>
    <pc:docChg chg="modSld">
      <pc:chgData name="Elaine Thornett - Queens" userId="S::elaine.thornett@queens.covmat.org::13b6e392-e364-4646-9665-4f6fc7d86371" providerId="AD" clId="Web-{FBF77552-36A3-7A89-761D-8CE9032AC3F3}" dt="2025-04-03T14:00:55.109" v="606"/>
      <pc:docMkLst>
        <pc:docMk/>
      </pc:docMkLst>
      <pc:sldChg chg="delSp modSp">
        <pc:chgData name="Elaine Thornett - Queens" userId="S::elaine.thornett@queens.covmat.org::13b6e392-e364-4646-9665-4f6fc7d86371" providerId="AD" clId="Web-{FBF77552-36A3-7A89-761D-8CE9032AC3F3}" dt="2025-04-03T14:00:55.109" v="606"/>
        <pc:sldMkLst>
          <pc:docMk/>
          <pc:sldMk cId="3734842994" sldId="268"/>
        </pc:sldMkLst>
      </pc:sldChg>
    </pc:docChg>
  </pc:docChgLst>
  <pc:docChgLst>
    <pc:chgData name="Elaine Thornett - Queens" userId="S::elaine.thornett@queens.covmat.org::13b6e392-e364-4646-9665-4f6fc7d86371" providerId="AD" clId="Web-{ABC40ADB-47C0-3FD0-D95F-0287E9FDB512}"/>
    <pc:docChg chg="modSld">
      <pc:chgData name="Elaine Thornett - Queens" userId="S::elaine.thornett@queens.covmat.org::13b6e392-e364-4646-9665-4f6fc7d86371" providerId="AD" clId="Web-{ABC40ADB-47C0-3FD0-D95F-0287E9FDB512}" dt="2024-03-19T10:17:01.304" v="1" actId="20577"/>
      <pc:docMkLst>
        <pc:docMk/>
      </pc:docMkLst>
      <pc:sldChg chg="modSp">
        <pc:chgData name="Elaine Thornett - Queens" userId="S::elaine.thornett@queens.covmat.org::13b6e392-e364-4646-9665-4f6fc7d86371" providerId="AD" clId="Web-{ABC40ADB-47C0-3FD0-D95F-0287E9FDB512}" dt="2024-03-19T10:17:01.304" v="1" actId="20577"/>
        <pc:sldMkLst>
          <pc:docMk/>
          <pc:sldMk cId="200603413" sldId="270"/>
        </pc:sldMkLst>
      </pc:sldChg>
    </pc:docChg>
  </pc:docChgLst>
  <pc:docChgLst>
    <pc:chgData name="Hannah Winn - Queens" userId="S::hannah.winn@queens.covmat.org::99c417b1-7a88-4955-8643-b47ee18a5dc5" providerId="AD" clId="Web-{6CDDC115-E567-E95C-DC57-7A77C86C237A}"/>
    <pc:docChg chg="modSld">
      <pc:chgData name="Hannah Winn - Queens" userId="S::hannah.winn@queens.covmat.org::99c417b1-7a88-4955-8643-b47ee18a5dc5" providerId="AD" clId="Web-{6CDDC115-E567-E95C-DC57-7A77C86C237A}" dt="2025-09-10T11:31:58.721" v="415"/>
      <pc:docMkLst>
        <pc:docMk/>
      </pc:docMkLst>
      <pc:sldChg chg="modSp">
        <pc:chgData name="Hannah Winn - Queens" userId="S::hannah.winn@queens.covmat.org::99c417b1-7a88-4955-8643-b47ee18a5dc5" providerId="AD" clId="Web-{6CDDC115-E567-E95C-DC57-7A77C86C237A}" dt="2025-09-10T11:31:58.721" v="415"/>
        <pc:sldMkLst>
          <pc:docMk/>
          <pc:sldMk cId="3734842994" sldId="268"/>
        </pc:sldMkLst>
        <pc:graphicFrameChg chg="mod modGraphic">
          <ac:chgData name="Hannah Winn - Queens" userId="S::hannah.winn@queens.covmat.org::99c417b1-7a88-4955-8643-b47ee18a5dc5" providerId="AD" clId="Web-{6CDDC115-E567-E95C-DC57-7A77C86C237A}" dt="2025-09-10T11:30:33.127" v="251"/>
          <ac:graphicFrameMkLst>
            <pc:docMk/>
            <pc:sldMk cId="3734842994" sldId="268"/>
            <ac:graphicFrameMk id="3" creationId="{00000000-0000-0000-0000-000000000000}"/>
          </ac:graphicFrameMkLst>
        </pc:graphicFrameChg>
        <pc:graphicFrameChg chg="mod modGraphic">
          <ac:chgData name="Hannah Winn - Queens" userId="S::hannah.winn@queens.covmat.org::99c417b1-7a88-4955-8643-b47ee18a5dc5" providerId="AD" clId="Web-{6CDDC115-E567-E95C-DC57-7A77C86C237A}" dt="2025-09-10T11:31:58.721" v="415"/>
          <ac:graphicFrameMkLst>
            <pc:docMk/>
            <pc:sldMk cId="3734842994" sldId="268"/>
            <ac:graphicFrameMk id="25" creationId="{00000000-0000-0000-0000-000000000000}"/>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4711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37157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889A0B-D4B1-438F-822F-1CA30B47072D}"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625406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8889A0B-D4B1-438F-822F-1CA30B47072D}" type="datetimeFigureOut">
              <a:rPr lang="en-US" smtClean="0"/>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062803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889A0B-D4B1-438F-822F-1CA30B47072D}" type="datetimeFigureOut">
              <a:rPr lang="en-US" smtClean="0"/>
              <a:t>9/10/2025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090931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8889A0B-D4B1-438F-822F-1CA30B47072D}" type="datetimeFigureOut">
              <a:rPr lang="en-US" smtClean="0"/>
              <a:t>9/10/2025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449577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889A0B-D4B1-438F-822F-1CA30B47072D}" type="datetimeFigureOut">
              <a:rPr lang="en-US" smtClean="0"/>
              <a:t>9/10/2025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1190769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8889A0B-D4B1-438F-822F-1CA30B47072D}" type="datetimeFigureOut">
              <a:rPr lang="en-US" smtClean="0"/>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108764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8889A0B-D4B1-438F-822F-1CA30B47072D}" type="datetimeFigureOut">
              <a:rPr lang="en-US" smtClean="0"/>
              <a:t>9/10/2025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4035891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123552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889A0B-D4B1-438F-822F-1CA30B47072D}"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C131BB-5C9D-4CDD-BF24-8A7B371599B9}" type="slidenum">
              <a:rPr lang="en-US" smtClean="0"/>
              <a:t>‹#›</a:t>
            </a:fld>
            <a:endParaRPr lang="en-US"/>
          </a:p>
        </p:txBody>
      </p:sp>
    </p:spTree>
    <p:extLst>
      <p:ext uri="{BB962C8B-B14F-4D97-AF65-F5344CB8AC3E}">
        <p14:creationId xmlns:p14="http://schemas.microsoft.com/office/powerpoint/2010/main" val="2597017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98889A0B-D4B1-438F-822F-1CA30B47072D}" type="datetimeFigureOut">
              <a:rPr lang="en-US" smtClean="0"/>
              <a:t>9/10/2025</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5C131BB-5C9D-4CDD-BF24-8A7B371599B9}" type="slidenum">
              <a:rPr lang="en-US" smtClean="0"/>
              <a:t>‹#›</a:t>
            </a:fld>
            <a:endParaRPr lang="en-US"/>
          </a:p>
        </p:txBody>
      </p:sp>
    </p:spTree>
    <p:extLst>
      <p:ext uri="{BB962C8B-B14F-4D97-AF65-F5344CB8AC3E}">
        <p14:creationId xmlns:p14="http://schemas.microsoft.com/office/powerpoint/2010/main" val="11091612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jpe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 Id="rId14" Type="http://schemas.openxmlformats.org/officeDocument/2006/relationships/image" Target="../media/image2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E1B35-3025-6E98-8DB9-76A93A32BD8F}"/>
              </a:ext>
            </a:extLst>
          </p:cNvPr>
          <p:cNvSpPr>
            <a:spLocks noGrp="1"/>
          </p:cNvSpPr>
          <p:nvPr>
            <p:ph type="ctrTitle"/>
          </p:nvPr>
        </p:nvSpPr>
        <p:spPr>
          <a:xfrm>
            <a:off x="514350" y="1621191"/>
            <a:ext cx="5829300" cy="894865"/>
          </a:xfrm>
        </p:spPr>
        <p:txBody>
          <a:bodyPr/>
          <a:lstStyle/>
          <a:p>
            <a:r>
              <a:rPr lang="en-GB" dirty="0"/>
              <a:t>Instructions</a:t>
            </a:r>
          </a:p>
        </p:txBody>
      </p:sp>
      <p:sp>
        <p:nvSpPr>
          <p:cNvPr id="3" name="Subtitle 2">
            <a:extLst>
              <a:ext uri="{FF2B5EF4-FFF2-40B4-BE49-F238E27FC236}">
                <a16:creationId xmlns:a16="http://schemas.microsoft.com/office/drawing/2014/main" id="{D68A152E-F7DA-7681-3C38-C1EBFC31B8F3}"/>
              </a:ext>
            </a:extLst>
          </p:cNvPr>
          <p:cNvSpPr>
            <a:spLocks noGrp="1"/>
          </p:cNvSpPr>
          <p:nvPr>
            <p:ph type="subTitle" idx="1"/>
          </p:nvPr>
        </p:nvSpPr>
        <p:spPr>
          <a:xfrm>
            <a:off x="857250" y="2561344"/>
            <a:ext cx="5143500" cy="3565718"/>
          </a:xfrm>
        </p:spPr>
        <p:txBody>
          <a:bodyPr>
            <a:normAutofit fontScale="92500" lnSpcReduction="10000"/>
          </a:bodyPr>
          <a:lstStyle/>
          <a:p>
            <a:pPr algn="l"/>
            <a:r>
              <a:rPr lang="en-GB" sz="2400" dirty="0"/>
              <a:t>The first row of words are from previous topics or in the case of year 3, from Key stage 1. This should enable all children to colour some of their grid in green.</a:t>
            </a:r>
          </a:p>
          <a:p>
            <a:pPr algn="l"/>
            <a:r>
              <a:rPr lang="en-GB" sz="2400" dirty="0"/>
              <a:t>The middle row (and one or two of bottom row) are the new words for this topic</a:t>
            </a:r>
          </a:p>
          <a:p>
            <a:pPr algn="l"/>
            <a:r>
              <a:rPr lang="en-GB" sz="2400" dirty="0"/>
              <a:t>The remaining 3 or 4 words might only be picked up by GDS pupils. Ensure that anybody colouring these green proves that they can use the words by writing it in the Vocabulary in Action section.</a:t>
            </a:r>
          </a:p>
        </p:txBody>
      </p:sp>
    </p:spTree>
    <p:extLst>
      <p:ext uri="{BB962C8B-B14F-4D97-AF65-F5344CB8AC3E}">
        <p14:creationId xmlns:p14="http://schemas.microsoft.com/office/powerpoint/2010/main" val="1849679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312509"/>
            <a:ext cx="6791242" cy="584775"/>
          </a:xfrm>
          <a:prstGeom prst="rect">
            <a:avLst/>
          </a:prstGeom>
          <a:noFill/>
        </p:spPr>
        <p:txBody>
          <a:bodyPr wrap="square" lIns="91440" tIns="45720" rIns="91440" bIns="45720" rtlCol="0" anchor="t">
            <a:spAutoFit/>
          </a:bodyPr>
          <a:lstStyle/>
          <a:p>
            <a:pPr algn="ctr"/>
            <a:r>
              <a:rPr lang="en-US" sz="3200" b="1" dirty="0">
                <a:latin typeface="Gill Sans MT"/>
                <a:cs typeface="Times New Roman"/>
              </a:rPr>
              <a:t>Map-Makers!</a:t>
            </a:r>
            <a:endParaRPr lang="en-GB" sz="3200" dirty="0">
              <a:ln w="3175">
                <a:solidFill>
                  <a:schemeClr val="tx1"/>
                </a:solidFill>
              </a:ln>
              <a:solidFill>
                <a:srgbClr val="00B050"/>
              </a:solidFill>
              <a:latin typeface="Gill Sans MT" panose="020B050202010402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467530447"/>
              </p:ext>
            </p:extLst>
          </p:nvPr>
        </p:nvGraphicFramePr>
        <p:xfrm>
          <a:off x="564250" y="1526396"/>
          <a:ext cx="5790770" cy="2125232"/>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368938">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a:rPr>
                        <a:t>North &amp; South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United Kingdom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East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West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Poles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a:rPr>
                        <a:t>Tropic of Cancer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Antarctic circle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 Continent </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lvl="0">
                        <a:buNone/>
                      </a:pPr>
                      <a:r>
                        <a:rPr lang="en-GB" sz="1100" b="0" i="0" u="none" strike="noStrike" noProof="0" dirty="0">
                          <a:solidFill>
                            <a:srgbClr val="000000"/>
                          </a:solidFill>
                          <a:latin typeface="Gill Sans MT"/>
                        </a:rPr>
                        <a:t>Arctic circle </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lvl="0">
                        <a:buNone/>
                      </a:pPr>
                      <a:r>
                        <a:rPr lang="en-GB" sz="1100" b="0" i="0" u="none" strike="noStrike" noProof="0" dirty="0">
                          <a:solidFill>
                            <a:srgbClr val="000000"/>
                          </a:solidFill>
                          <a:latin typeface="Gill Sans MT"/>
                        </a:rPr>
                        <a:t>Tropic of Capricorn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lvl="0">
                        <a:buNone/>
                      </a:pPr>
                      <a:r>
                        <a:rPr lang="en-GB" sz="1100" b="0" i="0" u="none" strike="noStrike" noProof="0" dirty="0">
                          <a:solidFill>
                            <a:srgbClr val="000000"/>
                          </a:solidFill>
                          <a:latin typeface="Gill Sans MT"/>
                        </a:rPr>
                        <a:t>Prime Meridian</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Hemisphere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lvl="0">
                        <a:buNone/>
                      </a:pPr>
                      <a:r>
                        <a:rPr lang="en-GB" sz="1100" b="0" i="0" u="none" strike="noStrike" noProof="0">
                          <a:solidFill>
                            <a:srgbClr val="000000"/>
                          </a:solidFill>
                          <a:latin typeface="Gill Sans MT"/>
                        </a:rPr>
                        <a:t>Equator</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lvl="0">
                        <a:buNone/>
                      </a:pPr>
                      <a:r>
                        <a:rPr lang="en-GB" sz="1100" b="0" i="0" u="none" strike="noStrike" noProof="0" dirty="0">
                          <a:solidFill>
                            <a:srgbClr val="000000"/>
                          </a:solidFill>
                          <a:latin typeface="Gill Sans MT"/>
                        </a:rPr>
                        <a:t>Latitude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Longitude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5" name="Table 24"/>
          <p:cNvGraphicFramePr>
            <a:graphicFrameLocks noGrp="1"/>
          </p:cNvGraphicFramePr>
          <p:nvPr>
            <p:extLst>
              <p:ext uri="{D42A27DB-BD31-4B8C-83A1-F6EECF244321}">
                <p14:modId xmlns:p14="http://schemas.microsoft.com/office/powerpoint/2010/main" val="2852147689"/>
              </p:ext>
            </p:extLst>
          </p:nvPr>
        </p:nvGraphicFramePr>
        <p:xfrm>
          <a:off x="550862" y="3913560"/>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a:rPr>
                        <a:t>North &amp; South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United Kingdom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East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West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Poles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a:rPr>
                        <a:t>Tropic of Cancer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Antarctic circle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Continent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Arctic Circle </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Tropic of Capricorn</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a:rPr>
                        <a:t>Prime Meridan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Hemisphere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Equator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a:rPr>
                        <a:t>Latitude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a:rPr>
                        <a:t>Longitude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26" name="Oval 25"/>
          <p:cNvSpPr/>
          <p:nvPr/>
        </p:nvSpPr>
        <p:spPr>
          <a:xfrm>
            <a:off x="675251" y="5702983"/>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635953" y="5702983"/>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4578057" y="5699237"/>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348429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Seismologist Stock Illustrations – 16 Seismologist Stock Illustrations,  Vectors &amp; Clipart - Dreamstim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195"/>
          <a:stretch/>
        </p:blipFill>
        <p:spPr bwMode="auto">
          <a:xfrm>
            <a:off x="3556008" y="2824479"/>
            <a:ext cx="461627" cy="487594"/>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4" descr="Seismologist Stock Illustrations – 16 Seismologist Stock Illustrations,  Vectors &amp; Clipart - Dreamstim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3195"/>
          <a:stretch/>
        </p:blipFill>
        <p:spPr bwMode="auto">
          <a:xfrm>
            <a:off x="3565995" y="5200679"/>
            <a:ext cx="461627" cy="487594"/>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subduction - Wiktiona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58249" y="2799000"/>
            <a:ext cx="606758" cy="4318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3376" y="460790"/>
            <a:ext cx="6791242" cy="584775"/>
          </a:xfrm>
          <a:prstGeom prst="rect">
            <a:avLst/>
          </a:prstGeom>
          <a:noFill/>
        </p:spPr>
        <p:txBody>
          <a:bodyPr wrap="square" rtlCol="0">
            <a:spAutoFit/>
          </a:bodyPr>
          <a:lstStyle/>
          <a:p>
            <a:pPr algn="ctr"/>
            <a:r>
              <a:rPr lang="en-US" sz="3200" b="1" dirty="0">
                <a:latin typeface="Gill Sans MT" panose="020B0502020104020203" pitchFamily="34" charset="0"/>
                <a:cs typeface="Times New Roman" panose="02020603050405020304" pitchFamily="18" charset="0"/>
              </a:rPr>
              <a:t>The Earth Strikes Back!</a:t>
            </a:r>
            <a:endParaRPr lang="en-GB" sz="3200" dirty="0">
              <a:ln w="3175">
                <a:solidFill>
                  <a:schemeClr val="tx1"/>
                </a:solidFill>
              </a:ln>
              <a:solidFill>
                <a:srgbClr val="00B050"/>
              </a:solidFill>
              <a:latin typeface="Gill Sans MT" panose="020B050202010402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944661066"/>
              </p:ext>
            </p:extLst>
          </p:nvPr>
        </p:nvGraphicFramePr>
        <p:xfrm>
          <a:off x="564250" y="1526396"/>
          <a:ext cx="5790770" cy="2207192"/>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physical features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continent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ocean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volcano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earthquake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6429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Physical processes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Crust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Dormant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         Lava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Tectonic</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  plate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Cross-section diagram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geologist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seismologist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Richter scale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subduction</a:t>
                      </a:r>
                    </a:p>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5" name="Picture 44"/>
          <p:cNvPicPr>
            <a:picLocks noChangeAspect="1"/>
          </p:cNvPicPr>
          <p:nvPr/>
        </p:nvPicPr>
        <p:blipFill>
          <a:blip r:embed="rId4"/>
          <a:stretch>
            <a:fillRect/>
          </a:stretch>
        </p:blipFill>
        <p:spPr>
          <a:xfrm>
            <a:off x="2458501" y="2834988"/>
            <a:ext cx="381680" cy="391467"/>
          </a:xfrm>
          <a:prstGeom prst="rect">
            <a:avLst/>
          </a:prstGeom>
        </p:spPr>
      </p:pic>
      <p:pic>
        <p:nvPicPr>
          <p:cNvPr id="2" name="Picture 1"/>
          <p:cNvPicPr>
            <a:picLocks noChangeAspect="1"/>
          </p:cNvPicPr>
          <p:nvPr/>
        </p:nvPicPr>
        <p:blipFill>
          <a:blip r:embed="rId5"/>
          <a:stretch>
            <a:fillRect/>
          </a:stretch>
        </p:blipFill>
        <p:spPr>
          <a:xfrm>
            <a:off x="4732638" y="1971977"/>
            <a:ext cx="333632" cy="329513"/>
          </a:xfrm>
          <a:prstGeom prst="rect">
            <a:avLst/>
          </a:prstGeom>
        </p:spPr>
      </p:pic>
      <p:pic>
        <p:nvPicPr>
          <p:cNvPr id="6" name="Picture 5"/>
          <p:cNvPicPr>
            <a:picLocks noChangeAspect="1"/>
          </p:cNvPicPr>
          <p:nvPr/>
        </p:nvPicPr>
        <p:blipFill>
          <a:blip r:embed="rId6"/>
          <a:stretch>
            <a:fillRect/>
          </a:stretch>
        </p:blipFill>
        <p:spPr>
          <a:xfrm>
            <a:off x="5883906" y="1906921"/>
            <a:ext cx="471114" cy="459624"/>
          </a:xfrm>
          <a:prstGeom prst="rect">
            <a:avLst/>
          </a:prstGeom>
        </p:spPr>
      </p:pic>
      <p:pic>
        <p:nvPicPr>
          <p:cNvPr id="2054" name="Picture 6" descr="Tectonic Plates – Geography - Mammoth Memory Geography"/>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39302"/>
          <a:stretch/>
        </p:blipFill>
        <p:spPr bwMode="auto">
          <a:xfrm>
            <a:off x="5758249" y="2339377"/>
            <a:ext cx="579074" cy="46864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8"/>
          <a:stretch>
            <a:fillRect/>
          </a:stretch>
        </p:blipFill>
        <p:spPr>
          <a:xfrm>
            <a:off x="2175669" y="2381403"/>
            <a:ext cx="681617" cy="364221"/>
          </a:xfrm>
          <a:prstGeom prst="rect">
            <a:avLst/>
          </a:prstGeom>
        </p:spPr>
      </p:pic>
      <p:pic>
        <p:nvPicPr>
          <p:cNvPr id="2056" name="Picture 8" descr="10,328 Extinct Volcano Images, Stock Photos &amp; Vectors | Shutterstock"/>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687191" y="2402964"/>
            <a:ext cx="620576" cy="379507"/>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10" descr="subduction - Wiktiona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68236" y="5175200"/>
            <a:ext cx="606758" cy="43180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5" name="Table 64"/>
          <p:cNvGraphicFramePr>
            <a:graphicFrameLocks noGrp="1"/>
          </p:cNvGraphicFramePr>
          <p:nvPr>
            <p:extLst>
              <p:ext uri="{D42A27DB-BD31-4B8C-83A1-F6EECF244321}">
                <p14:modId xmlns:p14="http://schemas.microsoft.com/office/powerpoint/2010/main" val="1950779193"/>
              </p:ext>
            </p:extLst>
          </p:nvPr>
        </p:nvGraphicFramePr>
        <p:xfrm>
          <a:off x="574237" y="3902596"/>
          <a:ext cx="5790770" cy="2207192"/>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physical features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continent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ocean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volcano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earthquake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6429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Physical processes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Crust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Dormant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         Lava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Tectonic</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  plate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Cross-section diagram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geologist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seismologist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Richter scale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subduction</a:t>
                      </a:r>
                    </a:p>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66" name="Oval 65"/>
          <p:cNvSpPr/>
          <p:nvPr/>
        </p:nvSpPr>
        <p:spPr>
          <a:xfrm>
            <a:off x="698626" y="56920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2659328" y="56920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a:off x="4601432" y="56882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9" name="Picture 68"/>
          <p:cNvPicPr>
            <a:picLocks noChangeAspect="1"/>
          </p:cNvPicPr>
          <p:nvPr/>
        </p:nvPicPr>
        <p:blipFill>
          <a:blip r:embed="rId4"/>
          <a:stretch>
            <a:fillRect/>
          </a:stretch>
        </p:blipFill>
        <p:spPr>
          <a:xfrm>
            <a:off x="2468488" y="5211188"/>
            <a:ext cx="381680" cy="391467"/>
          </a:xfrm>
          <a:prstGeom prst="rect">
            <a:avLst/>
          </a:prstGeom>
        </p:spPr>
      </p:pic>
      <p:pic>
        <p:nvPicPr>
          <p:cNvPr id="71" name="Picture 70"/>
          <p:cNvPicPr>
            <a:picLocks noChangeAspect="1"/>
          </p:cNvPicPr>
          <p:nvPr/>
        </p:nvPicPr>
        <p:blipFill>
          <a:blip r:embed="rId5"/>
          <a:stretch>
            <a:fillRect/>
          </a:stretch>
        </p:blipFill>
        <p:spPr>
          <a:xfrm>
            <a:off x="4742625" y="4348177"/>
            <a:ext cx="333632" cy="329513"/>
          </a:xfrm>
          <a:prstGeom prst="rect">
            <a:avLst/>
          </a:prstGeom>
        </p:spPr>
      </p:pic>
      <p:pic>
        <p:nvPicPr>
          <p:cNvPr id="72" name="Picture 71"/>
          <p:cNvPicPr>
            <a:picLocks noChangeAspect="1"/>
          </p:cNvPicPr>
          <p:nvPr/>
        </p:nvPicPr>
        <p:blipFill>
          <a:blip r:embed="rId6"/>
          <a:stretch>
            <a:fillRect/>
          </a:stretch>
        </p:blipFill>
        <p:spPr>
          <a:xfrm>
            <a:off x="5893893" y="4283121"/>
            <a:ext cx="471114" cy="459624"/>
          </a:xfrm>
          <a:prstGeom prst="rect">
            <a:avLst/>
          </a:prstGeom>
        </p:spPr>
      </p:pic>
      <p:pic>
        <p:nvPicPr>
          <p:cNvPr id="73" name="Picture 6" descr="Tectonic Plates – Geography - Mammoth Memory Geography"/>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39302"/>
          <a:stretch/>
        </p:blipFill>
        <p:spPr bwMode="auto">
          <a:xfrm>
            <a:off x="5768236" y="4715577"/>
            <a:ext cx="579074" cy="468646"/>
          </a:xfrm>
          <a:prstGeom prst="rect">
            <a:avLst/>
          </a:prstGeom>
          <a:noFill/>
          <a:extLst>
            <a:ext uri="{909E8E84-426E-40DD-AFC4-6F175D3DCCD1}">
              <a14:hiddenFill xmlns:a14="http://schemas.microsoft.com/office/drawing/2010/main">
                <a:solidFill>
                  <a:srgbClr val="FFFFFF"/>
                </a:solidFill>
              </a14:hiddenFill>
            </a:ext>
          </a:extLst>
        </p:spPr>
      </p:pic>
      <p:pic>
        <p:nvPicPr>
          <p:cNvPr id="74" name="Picture 73"/>
          <p:cNvPicPr>
            <a:picLocks noChangeAspect="1"/>
          </p:cNvPicPr>
          <p:nvPr/>
        </p:nvPicPr>
        <p:blipFill>
          <a:blip r:embed="rId8"/>
          <a:stretch>
            <a:fillRect/>
          </a:stretch>
        </p:blipFill>
        <p:spPr>
          <a:xfrm>
            <a:off x="2185656" y="4757603"/>
            <a:ext cx="681617" cy="364221"/>
          </a:xfrm>
          <a:prstGeom prst="rect">
            <a:avLst/>
          </a:prstGeom>
        </p:spPr>
      </p:pic>
      <p:pic>
        <p:nvPicPr>
          <p:cNvPr id="75" name="Picture 8" descr="10,328 Extinct Volcano Images, Stock Photos &amp; Vectors | Shutterstock"/>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697178" y="4779164"/>
            <a:ext cx="620576" cy="379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09961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4703364" y="2351986"/>
            <a:ext cx="553841" cy="356041"/>
          </a:xfrm>
          <a:prstGeom prst="rect">
            <a:avLst/>
          </a:prstGeom>
        </p:spPr>
      </p:pic>
      <p:pic>
        <p:nvPicPr>
          <p:cNvPr id="15" name="Picture 14"/>
          <p:cNvPicPr>
            <a:picLocks noChangeAspect="1"/>
          </p:cNvPicPr>
          <p:nvPr/>
        </p:nvPicPr>
        <p:blipFill>
          <a:blip r:embed="rId3"/>
          <a:stretch>
            <a:fillRect/>
          </a:stretch>
        </p:blipFill>
        <p:spPr>
          <a:xfrm>
            <a:off x="3554627" y="2838350"/>
            <a:ext cx="453033" cy="453033"/>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994185966"/>
              </p:ext>
            </p:extLst>
          </p:nvPr>
        </p:nvGraphicFramePr>
        <p:xfrm>
          <a:off x="564250" y="1526396"/>
          <a:ext cx="5790770" cy="2314401"/>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Physical Processes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kern="1200" dirty="0">
                          <a:solidFill>
                            <a:schemeClr val="dk1"/>
                          </a:solidFill>
                          <a:effectLst/>
                          <a:latin typeface="Gill Sans MT" panose="020B0502020104020203" pitchFamily="34" charset="0"/>
                          <a:ea typeface="+mn-ea"/>
                          <a:cs typeface="+mn-cs"/>
                        </a:rPr>
                        <a:t>weathering</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kern="1200" dirty="0">
                          <a:solidFill>
                            <a:schemeClr val="dk1"/>
                          </a:solidFill>
                          <a:effectLst/>
                          <a:latin typeface="Gill Sans MT" panose="020B0502020104020203" pitchFamily="34" charset="0"/>
                          <a:ea typeface="+mn-ea"/>
                          <a:cs typeface="+mn-cs"/>
                        </a:rPr>
                        <a:t>erosion</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kern="1200" dirty="0">
                          <a:solidFill>
                            <a:schemeClr val="dk1"/>
                          </a:solidFill>
                          <a:effectLst/>
                          <a:latin typeface="Gill Sans MT" panose="020B0502020104020203" pitchFamily="34" charset="0"/>
                          <a:ea typeface="+mn-ea"/>
                          <a:cs typeface="+mn-cs"/>
                        </a:rPr>
                        <a:t>cliff</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kern="1200" dirty="0">
                          <a:solidFill>
                            <a:schemeClr val="dk1"/>
                          </a:solidFill>
                          <a:effectLst/>
                          <a:latin typeface="Gill Sans MT" panose="020B0502020104020203" pitchFamily="34" charset="0"/>
                          <a:ea typeface="+mn-ea"/>
                          <a:cs typeface="+mn-cs"/>
                        </a:rPr>
                        <a:t>beach</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Key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Grid</a:t>
                      </a:r>
                      <a:r>
                        <a:rPr lang="en-GB" sz="1050" baseline="0" dirty="0">
                          <a:latin typeface="Gill Sans MT" panose="020B0502020104020203" pitchFamily="34" charset="0"/>
                        </a:rPr>
                        <a:t> reference </a:t>
                      </a:r>
                      <a:endParaRPr lang="en-GB" sz="1050" dirty="0">
                        <a:latin typeface="Gill Sans MT" panose="020B0502020104020203" pitchFamily="34" charset="0"/>
                      </a:endParaRPr>
                    </a:p>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Compass</a:t>
                      </a:r>
                    </a:p>
                    <a:p>
                      <a:r>
                        <a:rPr lang="en-GB" sz="1050" dirty="0">
                          <a:latin typeface="Gill Sans MT" panose="020B0502020104020203" pitchFamily="34" charset="0"/>
                        </a:rPr>
                        <a:t> points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kern="1200" dirty="0">
                          <a:solidFill>
                            <a:schemeClr val="dk1"/>
                          </a:solidFill>
                          <a:effectLst/>
                          <a:latin typeface="Gill Sans MT" panose="020B0502020104020203" pitchFamily="34" charset="0"/>
                          <a:ea typeface="+mn-ea"/>
                          <a:cs typeface="+mn-cs"/>
                        </a:rPr>
                        <a:t>Arch/ stack</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kern="1200" dirty="0">
                          <a:solidFill>
                            <a:schemeClr val="dk1"/>
                          </a:solidFill>
                          <a:effectLst/>
                          <a:latin typeface="Gill Sans MT" panose="020B0502020104020203" pitchFamily="34" charset="0"/>
                          <a:ea typeface="+mn-ea"/>
                          <a:cs typeface="+mn-cs"/>
                        </a:rPr>
                        <a:t>headland</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Gill Sans MT" panose="020B0502020104020203" pitchFamily="34" charset="0"/>
                          <a:ea typeface="+mn-ea"/>
                          <a:cs typeface="+mn-cs"/>
                        </a:rPr>
                        <a:t>tourism</a:t>
                      </a:r>
                      <a:endParaRPr lang="en-GB" sz="1050" dirty="0">
                        <a:latin typeface="Gill Sans MT" panose="020B0502020104020203" pitchFamily="34" charset="0"/>
                      </a:endParaRPr>
                    </a:p>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Gill Sans MT" panose="020B0502020104020203" pitchFamily="34" charset="0"/>
                          <a:ea typeface="+mn-ea"/>
                          <a:cs typeface="+mn-cs"/>
                        </a:rPr>
                        <a:t>economic activities</a:t>
                      </a:r>
                      <a:endParaRPr lang="en-GB" sz="1050" dirty="0">
                        <a:latin typeface="Gill Sans MT" panose="020B0502020104020203" pitchFamily="34" charset="0"/>
                      </a:endParaRPr>
                    </a:p>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Gill Sans MT" panose="020B0502020104020203" pitchFamily="34" charset="0"/>
                          <a:ea typeface="+mn-ea"/>
                          <a:cs typeface="+mn-cs"/>
                        </a:rPr>
                        <a:t>coastal management</a:t>
                      </a:r>
                      <a:endParaRPr lang="en-GB" sz="1050" dirty="0">
                        <a:latin typeface="Gill Sans MT" panose="020B0502020104020203" pitchFamily="34" charset="0"/>
                      </a:endParaRPr>
                    </a:p>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kern="1200" dirty="0">
                          <a:solidFill>
                            <a:schemeClr val="dk1"/>
                          </a:solidFill>
                          <a:effectLst/>
                          <a:latin typeface="Gill Sans MT" panose="020B0502020104020203" pitchFamily="34" charset="0"/>
                          <a:ea typeface="+mn-ea"/>
                          <a:cs typeface="+mn-cs"/>
                        </a:rPr>
                        <a:t>topography</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Contours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278934" y="447018"/>
            <a:ext cx="4306320" cy="954107"/>
          </a:xfrm>
          <a:prstGeom prst="rect">
            <a:avLst/>
          </a:prstGeom>
        </p:spPr>
        <p:txBody>
          <a:bodyPr wrap="square">
            <a:spAutoFit/>
          </a:bodyPr>
          <a:lstStyle/>
          <a:p>
            <a:pPr algn="ctr"/>
            <a:r>
              <a:rPr lang="en-US" sz="2800" b="1" dirty="0">
                <a:latin typeface="Gill Sans MT" panose="020B0502020104020203" pitchFamily="34" charset="0"/>
                <a:cs typeface="Times New Roman" panose="02020603050405020304" pitchFamily="18" charset="0"/>
              </a:rPr>
              <a:t>Oh, I do like to be Beside the Seaside!</a:t>
            </a:r>
            <a:endParaRPr lang="en-GB" sz="2800" dirty="0">
              <a:ln w="3175">
                <a:solidFill>
                  <a:schemeClr val="tx1"/>
                </a:solidFill>
              </a:ln>
              <a:solidFill>
                <a:srgbClr val="00B050"/>
              </a:solidFill>
              <a:latin typeface="Gill Sans MT" panose="020B0502020104020203" pitchFamily="34" charset="0"/>
            </a:endParaRPr>
          </a:p>
        </p:txBody>
      </p:sp>
      <p:pic>
        <p:nvPicPr>
          <p:cNvPr id="6" name="Picture 5"/>
          <p:cNvPicPr>
            <a:picLocks noChangeAspect="1"/>
          </p:cNvPicPr>
          <p:nvPr/>
        </p:nvPicPr>
        <p:blipFill>
          <a:blip r:embed="rId4"/>
          <a:stretch>
            <a:fillRect/>
          </a:stretch>
        </p:blipFill>
        <p:spPr>
          <a:xfrm>
            <a:off x="2483708" y="1951598"/>
            <a:ext cx="400388" cy="400388"/>
          </a:xfrm>
          <a:prstGeom prst="rect">
            <a:avLst/>
          </a:prstGeom>
        </p:spPr>
      </p:pic>
      <p:pic>
        <p:nvPicPr>
          <p:cNvPr id="8" name="Picture 7"/>
          <p:cNvPicPr>
            <a:picLocks noChangeAspect="1"/>
          </p:cNvPicPr>
          <p:nvPr/>
        </p:nvPicPr>
        <p:blipFill>
          <a:blip r:embed="rId5"/>
          <a:stretch>
            <a:fillRect/>
          </a:stretch>
        </p:blipFill>
        <p:spPr>
          <a:xfrm>
            <a:off x="3599934" y="1944260"/>
            <a:ext cx="407726" cy="407726"/>
          </a:xfrm>
          <a:prstGeom prst="rect">
            <a:avLst/>
          </a:prstGeom>
        </p:spPr>
      </p:pic>
      <p:pic>
        <p:nvPicPr>
          <p:cNvPr id="9" name="Picture 8"/>
          <p:cNvPicPr>
            <a:picLocks noChangeAspect="1"/>
          </p:cNvPicPr>
          <p:nvPr/>
        </p:nvPicPr>
        <p:blipFill>
          <a:blip r:embed="rId6"/>
          <a:stretch>
            <a:fillRect/>
          </a:stretch>
        </p:blipFill>
        <p:spPr>
          <a:xfrm>
            <a:off x="4768580" y="1944261"/>
            <a:ext cx="412759" cy="407726"/>
          </a:xfrm>
          <a:prstGeom prst="rect">
            <a:avLst/>
          </a:prstGeom>
        </p:spPr>
      </p:pic>
      <p:pic>
        <p:nvPicPr>
          <p:cNvPr id="12" name="Picture 11"/>
          <p:cNvPicPr>
            <a:picLocks noChangeAspect="1"/>
          </p:cNvPicPr>
          <p:nvPr/>
        </p:nvPicPr>
        <p:blipFill>
          <a:blip r:embed="rId7"/>
          <a:stretch>
            <a:fillRect/>
          </a:stretch>
        </p:blipFill>
        <p:spPr>
          <a:xfrm>
            <a:off x="5892144" y="1942894"/>
            <a:ext cx="437845" cy="432439"/>
          </a:xfrm>
          <a:prstGeom prst="rect">
            <a:avLst/>
          </a:prstGeom>
        </p:spPr>
      </p:pic>
      <p:pic>
        <p:nvPicPr>
          <p:cNvPr id="13" name="Picture 12"/>
          <p:cNvPicPr>
            <a:picLocks noChangeAspect="1"/>
          </p:cNvPicPr>
          <p:nvPr/>
        </p:nvPicPr>
        <p:blipFill>
          <a:blip r:embed="rId8"/>
          <a:stretch>
            <a:fillRect/>
          </a:stretch>
        </p:blipFill>
        <p:spPr>
          <a:xfrm>
            <a:off x="5913491" y="2375333"/>
            <a:ext cx="416498" cy="416498"/>
          </a:xfrm>
          <a:prstGeom prst="rect">
            <a:avLst/>
          </a:prstGeom>
        </p:spPr>
      </p:pic>
      <p:pic>
        <p:nvPicPr>
          <p:cNvPr id="3074" name="Picture 2" descr="A topographic contour map of mound 1 at the Wright Memorial. The... |  Download Scientific Diagram"/>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863247" y="2791831"/>
            <a:ext cx="466742" cy="46234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10"/>
          <a:stretch>
            <a:fillRect/>
          </a:stretch>
        </p:blipFill>
        <p:spPr>
          <a:xfrm>
            <a:off x="4843445" y="2803506"/>
            <a:ext cx="318362" cy="487878"/>
          </a:xfrm>
          <a:prstGeom prst="rect">
            <a:avLst/>
          </a:prstGeom>
        </p:spPr>
      </p:pic>
      <p:pic>
        <p:nvPicPr>
          <p:cNvPr id="16" name="Picture 15"/>
          <p:cNvPicPr>
            <a:picLocks noChangeAspect="1"/>
          </p:cNvPicPr>
          <p:nvPr/>
        </p:nvPicPr>
        <p:blipFill>
          <a:blip r:embed="rId11"/>
          <a:stretch>
            <a:fillRect/>
          </a:stretch>
        </p:blipFill>
        <p:spPr>
          <a:xfrm>
            <a:off x="2483367" y="2833285"/>
            <a:ext cx="331948" cy="428320"/>
          </a:xfrm>
          <a:prstGeom prst="rect">
            <a:avLst/>
          </a:prstGeom>
        </p:spPr>
      </p:pic>
      <p:pic>
        <p:nvPicPr>
          <p:cNvPr id="17" name="Picture 16"/>
          <p:cNvPicPr>
            <a:picLocks noChangeAspect="1"/>
          </p:cNvPicPr>
          <p:nvPr/>
        </p:nvPicPr>
        <p:blipFill>
          <a:blip r:embed="rId12"/>
          <a:stretch>
            <a:fillRect/>
          </a:stretch>
        </p:blipFill>
        <p:spPr>
          <a:xfrm>
            <a:off x="1231762" y="2803506"/>
            <a:ext cx="450674" cy="450674"/>
          </a:xfrm>
          <a:prstGeom prst="rect">
            <a:avLst/>
          </a:prstGeom>
        </p:spPr>
      </p:pic>
      <p:pic>
        <p:nvPicPr>
          <p:cNvPr id="18" name="Picture 17"/>
          <p:cNvPicPr>
            <a:picLocks noChangeAspect="1"/>
          </p:cNvPicPr>
          <p:nvPr/>
        </p:nvPicPr>
        <p:blipFill>
          <a:blip r:embed="rId13"/>
          <a:stretch>
            <a:fillRect/>
          </a:stretch>
        </p:blipFill>
        <p:spPr>
          <a:xfrm>
            <a:off x="1246517" y="2351986"/>
            <a:ext cx="421163" cy="415963"/>
          </a:xfrm>
          <a:prstGeom prst="rect">
            <a:avLst/>
          </a:prstGeom>
        </p:spPr>
      </p:pic>
      <p:pic>
        <p:nvPicPr>
          <p:cNvPr id="21" name="Picture 20"/>
          <p:cNvPicPr>
            <a:picLocks noChangeAspect="1"/>
          </p:cNvPicPr>
          <p:nvPr/>
        </p:nvPicPr>
        <p:blipFill>
          <a:blip r:embed="rId14"/>
          <a:stretch>
            <a:fillRect/>
          </a:stretch>
        </p:blipFill>
        <p:spPr>
          <a:xfrm>
            <a:off x="3650232" y="2383145"/>
            <a:ext cx="378998" cy="378998"/>
          </a:xfrm>
          <a:prstGeom prst="rect">
            <a:avLst/>
          </a:prstGeom>
        </p:spPr>
      </p:pic>
      <p:pic>
        <p:nvPicPr>
          <p:cNvPr id="28" name="Picture 27"/>
          <p:cNvPicPr>
            <a:picLocks noChangeAspect="1"/>
          </p:cNvPicPr>
          <p:nvPr/>
        </p:nvPicPr>
        <p:blipFill>
          <a:blip r:embed="rId2"/>
          <a:stretch>
            <a:fillRect/>
          </a:stretch>
        </p:blipFill>
        <p:spPr>
          <a:xfrm>
            <a:off x="4703364" y="4729568"/>
            <a:ext cx="553841" cy="356041"/>
          </a:xfrm>
          <a:prstGeom prst="rect">
            <a:avLst/>
          </a:prstGeom>
        </p:spPr>
      </p:pic>
      <p:pic>
        <p:nvPicPr>
          <p:cNvPr id="29" name="Picture 28"/>
          <p:cNvPicPr>
            <a:picLocks noChangeAspect="1"/>
          </p:cNvPicPr>
          <p:nvPr/>
        </p:nvPicPr>
        <p:blipFill>
          <a:blip r:embed="rId3"/>
          <a:stretch>
            <a:fillRect/>
          </a:stretch>
        </p:blipFill>
        <p:spPr>
          <a:xfrm>
            <a:off x="3554627" y="5215932"/>
            <a:ext cx="453033" cy="453033"/>
          </a:xfrm>
          <a:prstGeom prst="rect">
            <a:avLst/>
          </a:prstGeom>
        </p:spPr>
      </p:pic>
      <p:graphicFrame>
        <p:nvGraphicFramePr>
          <p:cNvPr id="30" name="Table 29"/>
          <p:cNvGraphicFramePr>
            <a:graphicFrameLocks noGrp="1"/>
          </p:cNvGraphicFramePr>
          <p:nvPr>
            <p:extLst>
              <p:ext uri="{D42A27DB-BD31-4B8C-83A1-F6EECF244321}">
                <p14:modId xmlns:p14="http://schemas.microsoft.com/office/powerpoint/2010/main" val="3088649605"/>
              </p:ext>
            </p:extLst>
          </p:nvPr>
        </p:nvGraphicFramePr>
        <p:xfrm>
          <a:off x="564250" y="3903978"/>
          <a:ext cx="5790770" cy="2314401"/>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(end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Physical Processes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kern="1200" dirty="0">
                          <a:solidFill>
                            <a:schemeClr val="dk1"/>
                          </a:solidFill>
                          <a:effectLst/>
                          <a:latin typeface="Gill Sans MT" panose="020B0502020104020203" pitchFamily="34" charset="0"/>
                          <a:ea typeface="+mn-ea"/>
                          <a:cs typeface="+mn-cs"/>
                        </a:rPr>
                        <a:t>weathering</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kern="1200" dirty="0">
                          <a:solidFill>
                            <a:schemeClr val="dk1"/>
                          </a:solidFill>
                          <a:effectLst/>
                          <a:latin typeface="Gill Sans MT" panose="020B0502020104020203" pitchFamily="34" charset="0"/>
                          <a:ea typeface="+mn-ea"/>
                          <a:cs typeface="+mn-cs"/>
                        </a:rPr>
                        <a:t>erosion</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kern="1200" dirty="0">
                          <a:solidFill>
                            <a:schemeClr val="dk1"/>
                          </a:solidFill>
                          <a:effectLst/>
                          <a:latin typeface="Gill Sans MT" panose="020B0502020104020203" pitchFamily="34" charset="0"/>
                          <a:ea typeface="+mn-ea"/>
                          <a:cs typeface="+mn-cs"/>
                        </a:rPr>
                        <a:t>cliff</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kern="1200" dirty="0">
                          <a:solidFill>
                            <a:schemeClr val="dk1"/>
                          </a:solidFill>
                          <a:effectLst/>
                          <a:latin typeface="Gill Sans MT" panose="020B0502020104020203" pitchFamily="34" charset="0"/>
                          <a:ea typeface="+mn-ea"/>
                          <a:cs typeface="+mn-cs"/>
                        </a:rPr>
                        <a:t>beach</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Key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Grid</a:t>
                      </a:r>
                      <a:r>
                        <a:rPr lang="en-GB" sz="1050" baseline="0" dirty="0">
                          <a:latin typeface="Gill Sans MT" panose="020B0502020104020203" pitchFamily="34" charset="0"/>
                        </a:rPr>
                        <a:t> reference </a:t>
                      </a:r>
                      <a:endParaRPr lang="en-GB" sz="1050" dirty="0">
                        <a:latin typeface="Gill Sans MT" panose="020B0502020104020203" pitchFamily="34" charset="0"/>
                      </a:endParaRPr>
                    </a:p>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Compass</a:t>
                      </a:r>
                    </a:p>
                    <a:p>
                      <a:r>
                        <a:rPr lang="en-GB" sz="1050" dirty="0">
                          <a:latin typeface="Gill Sans MT" panose="020B0502020104020203" pitchFamily="34" charset="0"/>
                        </a:rPr>
                        <a:t> points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kern="1200" dirty="0">
                          <a:solidFill>
                            <a:schemeClr val="dk1"/>
                          </a:solidFill>
                          <a:effectLst/>
                          <a:latin typeface="Gill Sans MT" panose="020B0502020104020203" pitchFamily="34" charset="0"/>
                          <a:ea typeface="+mn-ea"/>
                          <a:cs typeface="+mn-cs"/>
                        </a:rPr>
                        <a:t>Arch/ stack</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kern="1200" dirty="0">
                          <a:solidFill>
                            <a:schemeClr val="dk1"/>
                          </a:solidFill>
                          <a:effectLst/>
                          <a:latin typeface="Gill Sans MT" panose="020B0502020104020203" pitchFamily="34" charset="0"/>
                          <a:ea typeface="+mn-ea"/>
                          <a:cs typeface="+mn-cs"/>
                        </a:rPr>
                        <a:t>headland</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Gill Sans MT" panose="020B0502020104020203" pitchFamily="34" charset="0"/>
                          <a:ea typeface="+mn-ea"/>
                          <a:cs typeface="+mn-cs"/>
                        </a:rPr>
                        <a:t>tourism</a:t>
                      </a:r>
                      <a:endParaRPr lang="en-GB" sz="1050" dirty="0">
                        <a:latin typeface="Gill Sans MT" panose="020B0502020104020203" pitchFamily="34" charset="0"/>
                      </a:endParaRPr>
                    </a:p>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Gill Sans MT" panose="020B0502020104020203" pitchFamily="34" charset="0"/>
                          <a:ea typeface="+mn-ea"/>
                          <a:cs typeface="+mn-cs"/>
                        </a:rPr>
                        <a:t>economic activities</a:t>
                      </a:r>
                      <a:endParaRPr lang="en-GB" sz="1050" dirty="0">
                        <a:latin typeface="Gill Sans MT" panose="020B0502020104020203" pitchFamily="34" charset="0"/>
                      </a:endParaRPr>
                    </a:p>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Gill Sans MT" panose="020B0502020104020203" pitchFamily="34" charset="0"/>
                          <a:ea typeface="+mn-ea"/>
                          <a:cs typeface="+mn-cs"/>
                        </a:rPr>
                        <a:t>coastal management</a:t>
                      </a:r>
                      <a:endParaRPr lang="en-GB" sz="1050" dirty="0">
                        <a:latin typeface="Gill Sans MT" panose="020B0502020104020203" pitchFamily="34" charset="0"/>
                      </a:endParaRPr>
                    </a:p>
                    <a:p>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kern="1200" dirty="0">
                          <a:solidFill>
                            <a:schemeClr val="dk1"/>
                          </a:solidFill>
                          <a:effectLst/>
                          <a:latin typeface="Gill Sans MT" panose="020B0502020104020203" pitchFamily="34" charset="0"/>
                          <a:ea typeface="+mn-ea"/>
                          <a:cs typeface="+mn-cs"/>
                        </a:rPr>
                        <a:t>topography</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Contours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31" name="Oval 30"/>
          <p:cNvSpPr/>
          <p:nvPr/>
        </p:nvSpPr>
        <p:spPr>
          <a:xfrm>
            <a:off x="688639" y="5693401"/>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2649341" y="5693401"/>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a:off x="4591445" y="5689655"/>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p:cNvPicPr>
            <a:picLocks noChangeAspect="1"/>
          </p:cNvPicPr>
          <p:nvPr/>
        </p:nvPicPr>
        <p:blipFill>
          <a:blip r:embed="rId4"/>
          <a:stretch>
            <a:fillRect/>
          </a:stretch>
        </p:blipFill>
        <p:spPr>
          <a:xfrm>
            <a:off x="2483708" y="4329180"/>
            <a:ext cx="400388" cy="400388"/>
          </a:xfrm>
          <a:prstGeom prst="rect">
            <a:avLst/>
          </a:prstGeom>
        </p:spPr>
      </p:pic>
      <p:pic>
        <p:nvPicPr>
          <p:cNvPr id="35" name="Picture 34"/>
          <p:cNvPicPr>
            <a:picLocks noChangeAspect="1"/>
          </p:cNvPicPr>
          <p:nvPr/>
        </p:nvPicPr>
        <p:blipFill>
          <a:blip r:embed="rId5"/>
          <a:stretch>
            <a:fillRect/>
          </a:stretch>
        </p:blipFill>
        <p:spPr>
          <a:xfrm>
            <a:off x="3599934" y="4321842"/>
            <a:ext cx="407726" cy="407726"/>
          </a:xfrm>
          <a:prstGeom prst="rect">
            <a:avLst/>
          </a:prstGeom>
        </p:spPr>
      </p:pic>
      <p:pic>
        <p:nvPicPr>
          <p:cNvPr id="36" name="Picture 35"/>
          <p:cNvPicPr>
            <a:picLocks noChangeAspect="1"/>
          </p:cNvPicPr>
          <p:nvPr/>
        </p:nvPicPr>
        <p:blipFill>
          <a:blip r:embed="rId6"/>
          <a:stretch>
            <a:fillRect/>
          </a:stretch>
        </p:blipFill>
        <p:spPr>
          <a:xfrm>
            <a:off x="4768580" y="4321843"/>
            <a:ext cx="412759" cy="407726"/>
          </a:xfrm>
          <a:prstGeom prst="rect">
            <a:avLst/>
          </a:prstGeom>
        </p:spPr>
      </p:pic>
      <p:pic>
        <p:nvPicPr>
          <p:cNvPr id="37" name="Picture 36"/>
          <p:cNvPicPr>
            <a:picLocks noChangeAspect="1"/>
          </p:cNvPicPr>
          <p:nvPr/>
        </p:nvPicPr>
        <p:blipFill>
          <a:blip r:embed="rId7"/>
          <a:stretch>
            <a:fillRect/>
          </a:stretch>
        </p:blipFill>
        <p:spPr>
          <a:xfrm>
            <a:off x="5892144" y="4320476"/>
            <a:ext cx="437845" cy="432439"/>
          </a:xfrm>
          <a:prstGeom prst="rect">
            <a:avLst/>
          </a:prstGeom>
        </p:spPr>
      </p:pic>
      <p:pic>
        <p:nvPicPr>
          <p:cNvPr id="38" name="Picture 37"/>
          <p:cNvPicPr>
            <a:picLocks noChangeAspect="1"/>
          </p:cNvPicPr>
          <p:nvPr/>
        </p:nvPicPr>
        <p:blipFill>
          <a:blip r:embed="rId8"/>
          <a:stretch>
            <a:fillRect/>
          </a:stretch>
        </p:blipFill>
        <p:spPr>
          <a:xfrm>
            <a:off x="5913491" y="4752915"/>
            <a:ext cx="416498" cy="416498"/>
          </a:xfrm>
          <a:prstGeom prst="rect">
            <a:avLst/>
          </a:prstGeom>
        </p:spPr>
      </p:pic>
      <p:pic>
        <p:nvPicPr>
          <p:cNvPr id="39" name="Picture 2" descr="A topographic contour map of mound 1 at the Wright Memorial. The... |  Download Scientific Diagram"/>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863247" y="5169413"/>
            <a:ext cx="466742" cy="462349"/>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9"/>
          <p:cNvPicPr>
            <a:picLocks noChangeAspect="1"/>
          </p:cNvPicPr>
          <p:nvPr/>
        </p:nvPicPr>
        <p:blipFill>
          <a:blip r:embed="rId10"/>
          <a:stretch>
            <a:fillRect/>
          </a:stretch>
        </p:blipFill>
        <p:spPr>
          <a:xfrm>
            <a:off x="4843445" y="5181088"/>
            <a:ext cx="318362" cy="487878"/>
          </a:xfrm>
          <a:prstGeom prst="rect">
            <a:avLst/>
          </a:prstGeom>
        </p:spPr>
      </p:pic>
      <p:pic>
        <p:nvPicPr>
          <p:cNvPr id="41" name="Picture 40"/>
          <p:cNvPicPr>
            <a:picLocks noChangeAspect="1"/>
          </p:cNvPicPr>
          <p:nvPr/>
        </p:nvPicPr>
        <p:blipFill>
          <a:blip r:embed="rId11"/>
          <a:stretch>
            <a:fillRect/>
          </a:stretch>
        </p:blipFill>
        <p:spPr>
          <a:xfrm>
            <a:off x="2483367" y="5210867"/>
            <a:ext cx="331948" cy="428320"/>
          </a:xfrm>
          <a:prstGeom prst="rect">
            <a:avLst/>
          </a:prstGeom>
        </p:spPr>
      </p:pic>
      <p:pic>
        <p:nvPicPr>
          <p:cNvPr id="42" name="Picture 41"/>
          <p:cNvPicPr>
            <a:picLocks noChangeAspect="1"/>
          </p:cNvPicPr>
          <p:nvPr/>
        </p:nvPicPr>
        <p:blipFill>
          <a:blip r:embed="rId12"/>
          <a:stretch>
            <a:fillRect/>
          </a:stretch>
        </p:blipFill>
        <p:spPr>
          <a:xfrm>
            <a:off x="1231762" y="5181088"/>
            <a:ext cx="450674" cy="450674"/>
          </a:xfrm>
          <a:prstGeom prst="rect">
            <a:avLst/>
          </a:prstGeom>
        </p:spPr>
      </p:pic>
      <p:pic>
        <p:nvPicPr>
          <p:cNvPr id="43" name="Picture 42"/>
          <p:cNvPicPr>
            <a:picLocks noChangeAspect="1"/>
          </p:cNvPicPr>
          <p:nvPr/>
        </p:nvPicPr>
        <p:blipFill>
          <a:blip r:embed="rId13"/>
          <a:stretch>
            <a:fillRect/>
          </a:stretch>
        </p:blipFill>
        <p:spPr>
          <a:xfrm>
            <a:off x="1246517" y="4729568"/>
            <a:ext cx="421163" cy="415963"/>
          </a:xfrm>
          <a:prstGeom prst="rect">
            <a:avLst/>
          </a:prstGeom>
        </p:spPr>
      </p:pic>
      <p:pic>
        <p:nvPicPr>
          <p:cNvPr id="44" name="Picture 43"/>
          <p:cNvPicPr>
            <a:picLocks noChangeAspect="1"/>
          </p:cNvPicPr>
          <p:nvPr/>
        </p:nvPicPr>
        <p:blipFill>
          <a:blip r:embed="rId14"/>
          <a:stretch>
            <a:fillRect/>
          </a:stretch>
        </p:blipFill>
        <p:spPr>
          <a:xfrm>
            <a:off x="3650232" y="4760727"/>
            <a:ext cx="378998" cy="378998"/>
          </a:xfrm>
          <a:prstGeom prst="rect">
            <a:avLst/>
          </a:prstGeom>
        </p:spPr>
      </p:pic>
    </p:spTree>
    <p:extLst>
      <p:ext uri="{BB962C8B-B14F-4D97-AF65-F5344CB8AC3E}">
        <p14:creationId xmlns:p14="http://schemas.microsoft.com/office/powerpoint/2010/main" val="3138649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376" y="460790"/>
            <a:ext cx="6791242" cy="584775"/>
          </a:xfrm>
          <a:prstGeom prst="rect">
            <a:avLst/>
          </a:prstGeom>
          <a:noFill/>
        </p:spPr>
        <p:txBody>
          <a:bodyPr wrap="square" lIns="91440" tIns="45720" rIns="91440" bIns="45720" rtlCol="0" anchor="t">
            <a:spAutoFit/>
          </a:bodyPr>
          <a:lstStyle/>
          <a:p>
            <a:pPr algn="ctr"/>
            <a:r>
              <a:rPr lang="en-US" sz="3200" b="1">
                <a:latin typeface="Gill Sans MT"/>
                <a:cs typeface="Times New Roman"/>
              </a:rPr>
              <a:t>Biomes and Climate Zones 1</a:t>
            </a:r>
            <a:endParaRPr lang="en-GB" sz="3200">
              <a:ln w="3175">
                <a:solidFill>
                  <a:schemeClr val="tx1"/>
                </a:solidFill>
              </a:ln>
              <a:solidFill>
                <a:srgbClr val="00B050"/>
              </a:solidFill>
              <a:latin typeface="Gill Sans MT"/>
              <a:cs typeface="Times New Roman"/>
            </a:endParaRPr>
          </a:p>
        </p:txBody>
      </p:sp>
      <p:graphicFrame>
        <p:nvGraphicFramePr>
          <p:cNvPr id="3" name="Table 2"/>
          <p:cNvGraphicFramePr>
            <a:graphicFrameLocks noGrp="1"/>
          </p:cNvGraphicFramePr>
          <p:nvPr>
            <p:extLst>
              <p:ext uri="{D42A27DB-BD31-4B8C-83A1-F6EECF244321}">
                <p14:modId xmlns:p14="http://schemas.microsoft.com/office/powerpoint/2010/main" val="1707155818"/>
              </p:ext>
            </p:extLst>
          </p:nvPr>
        </p:nvGraphicFramePr>
        <p:xfrm>
          <a:off x="564250" y="1526396"/>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(beginning 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Equator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Tropic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Physical features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Human activity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Environment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Latitude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  Longitude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 vegetation ‘belts’</a:t>
                      </a:r>
                      <a:r>
                        <a:rPr lang="en-GB" sz="1050" baseline="0" dirty="0">
                          <a:latin typeface="Gill Sans MT" panose="020B0502020104020203" pitchFamily="34" charset="0"/>
                        </a:rPr>
                        <a:t> </a:t>
                      </a:r>
                      <a:r>
                        <a:rPr lang="en-GB" sz="1050" dirty="0">
                          <a:latin typeface="Gill Sans MT" panose="020B05020201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climate </a:t>
                      </a:r>
                      <a:r>
                        <a:rPr lang="en-GB" sz="1050">
                          <a:latin typeface="Gill Sans MT" panose="020B0502020104020203" pitchFamily="34" charset="0"/>
                        </a:rPr>
                        <a:t>zones  (map 2)</a:t>
                      </a:r>
                      <a:endParaRPr lang="en-GB" sz="1050" dirty="0">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Biome (map 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Interdependent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Representation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Pattern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Relationship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Topography (map 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
        <p:nvSpPr>
          <p:cNvPr id="4" name="Oval 3"/>
          <p:cNvSpPr/>
          <p:nvPr/>
        </p:nvSpPr>
        <p:spPr>
          <a:xfrm>
            <a:off x="688639" y="3315819"/>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649341" y="3315819"/>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591445" y="3312073"/>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70892" y="6343650"/>
            <a:ext cx="5790770" cy="3093154"/>
          </a:xfrm>
          <a:prstGeom prst="rect">
            <a:avLst/>
          </a:prstGeom>
          <a:ln>
            <a:solidFill>
              <a:srgbClr val="92D050"/>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spcBef>
                <a:spcPts val="600"/>
              </a:spcBef>
              <a:spcAft>
                <a:spcPts val="1200"/>
              </a:spcAft>
            </a:pPr>
            <a:r>
              <a:rPr lang="en-GB" sz="2000" dirty="0">
                <a:latin typeface="Gill Sans MT" panose="020B0502020104020203" pitchFamily="34" charset="0"/>
              </a:rPr>
              <a:t>Vocabulary In Action</a:t>
            </a:r>
          </a:p>
          <a:p>
            <a:pPr algn="ctr">
              <a:spcBef>
                <a:spcPts val="600"/>
              </a:spcBef>
              <a:spcAft>
                <a:spcPts val="1200"/>
              </a:spcAft>
            </a:pPr>
            <a:r>
              <a:rPr lang="en-GB" sz="2000" dirty="0">
                <a:latin typeface="Gill Sans MT" panose="020B0502020104020203" pitchFamily="34"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________________________________________</a:t>
            </a:r>
            <a:endParaRPr lang="en-GB" dirty="0">
              <a:latin typeface="Gill Sans MT" panose="020B0502020104020203" pitchFamily="34" charset="0"/>
            </a:endParaRPr>
          </a:p>
        </p:txBody>
      </p:sp>
      <p:sp>
        <p:nvSpPr>
          <p:cNvPr id="49" name="Oval 48"/>
          <p:cNvSpPr/>
          <p:nvPr/>
        </p:nvSpPr>
        <p:spPr>
          <a:xfrm>
            <a:off x="688639" y="5723338"/>
            <a:ext cx="252000" cy="25200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649341" y="5723338"/>
            <a:ext cx="252000" cy="25200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4591445" y="5719592"/>
            <a:ext cx="252000" cy="25200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4" name="Table 13"/>
          <p:cNvGraphicFramePr>
            <a:graphicFrameLocks noGrp="1"/>
          </p:cNvGraphicFramePr>
          <p:nvPr>
            <p:extLst>
              <p:ext uri="{D42A27DB-BD31-4B8C-83A1-F6EECF244321}">
                <p14:modId xmlns:p14="http://schemas.microsoft.com/office/powerpoint/2010/main" val="2021266866"/>
              </p:ext>
            </p:extLst>
          </p:nvPr>
        </p:nvGraphicFramePr>
        <p:xfrm>
          <a:off x="564250" y="3932385"/>
          <a:ext cx="5790770" cy="2156228"/>
        </p:xfrm>
        <a:graphic>
          <a:graphicData uri="http://schemas.openxmlformats.org/drawingml/2006/table">
            <a:tbl>
              <a:tblPr firstRow="1" bandRow="1">
                <a:tableStyleId>{5C22544A-7EE6-4342-B048-85BDC9FD1C3A}</a:tableStyleId>
              </a:tblPr>
              <a:tblGrid>
                <a:gridCol w="1158154">
                  <a:extLst>
                    <a:ext uri="{9D8B030D-6E8A-4147-A177-3AD203B41FA5}">
                      <a16:colId xmlns:a16="http://schemas.microsoft.com/office/drawing/2014/main" val="991490266"/>
                    </a:ext>
                  </a:extLst>
                </a:gridCol>
                <a:gridCol w="772103">
                  <a:extLst>
                    <a:ext uri="{9D8B030D-6E8A-4147-A177-3AD203B41FA5}">
                      <a16:colId xmlns:a16="http://schemas.microsoft.com/office/drawing/2014/main" val="1730360146"/>
                    </a:ext>
                  </a:extLst>
                </a:gridCol>
                <a:gridCol w="386051">
                  <a:extLst>
                    <a:ext uri="{9D8B030D-6E8A-4147-A177-3AD203B41FA5}">
                      <a16:colId xmlns:a16="http://schemas.microsoft.com/office/drawing/2014/main" val="1649562334"/>
                    </a:ext>
                  </a:extLst>
                </a:gridCol>
                <a:gridCol w="1158154">
                  <a:extLst>
                    <a:ext uri="{9D8B030D-6E8A-4147-A177-3AD203B41FA5}">
                      <a16:colId xmlns:a16="http://schemas.microsoft.com/office/drawing/2014/main" val="2825530398"/>
                    </a:ext>
                  </a:extLst>
                </a:gridCol>
                <a:gridCol w="386051">
                  <a:extLst>
                    <a:ext uri="{9D8B030D-6E8A-4147-A177-3AD203B41FA5}">
                      <a16:colId xmlns:a16="http://schemas.microsoft.com/office/drawing/2014/main" val="3712594527"/>
                    </a:ext>
                  </a:extLst>
                </a:gridCol>
                <a:gridCol w="772103">
                  <a:extLst>
                    <a:ext uri="{9D8B030D-6E8A-4147-A177-3AD203B41FA5}">
                      <a16:colId xmlns:a16="http://schemas.microsoft.com/office/drawing/2014/main" val="4163824619"/>
                    </a:ext>
                  </a:extLst>
                </a:gridCol>
                <a:gridCol w="1158154">
                  <a:extLst>
                    <a:ext uri="{9D8B030D-6E8A-4147-A177-3AD203B41FA5}">
                      <a16:colId xmlns:a16="http://schemas.microsoft.com/office/drawing/2014/main" val="3797590739"/>
                    </a:ext>
                  </a:extLst>
                </a:gridCol>
              </a:tblGrid>
              <a:tr h="413327">
                <a:tc gridSpan="7">
                  <a:txBody>
                    <a:bodyPr/>
                    <a:lstStyle/>
                    <a:p>
                      <a:pPr algn="ctr"/>
                      <a:r>
                        <a:rPr lang="en-GB" dirty="0">
                          <a:solidFill>
                            <a:sysClr val="windowText" lastClr="000000"/>
                          </a:solidFill>
                          <a:latin typeface="Gill Sans MT" panose="020B0502020104020203" pitchFamily="34" charset="0"/>
                        </a:rPr>
                        <a:t>Vocabulary Words</a:t>
                      </a:r>
                      <a:r>
                        <a:rPr lang="en-GB" baseline="0" dirty="0">
                          <a:solidFill>
                            <a:sysClr val="windowText" lastClr="000000"/>
                          </a:solidFill>
                          <a:latin typeface="Gill Sans MT" panose="020B0502020104020203" pitchFamily="34" charset="0"/>
                        </a:rPr>
                        <a:t> I Know </a:t>
                      </a:r>
                      <a:r>
                        <a:rPr lang="en-GB" baseline="0">
                          <a:solidFill>
                            <a:sysClr val="windowText" lastClr="000000"/>
                          </a:solidFill>
                          <a:latin typeface="Gill Sans MT" panose="020B0502020104020203" pitchFamily="34" charset="0"/>
                        </a:rPr>
                        <a:t>(end </a:t>
                      </a:r>
                      <a:r>
                        <a:rPr lang="en-GB" baseline="0" dirty="0">
                          <a:solidFill>
                            <a:sysClr val="windowText" lastClr="000000"/>
                          </a:solidFill>
                          <a:latin typeface="Gill Sans MT" panose="020B0502020104020203" pitchFamily="34" charset="0"/>
                        </a:rPr>
                        <a:t>of topic)</a:t>
                      </a:r>
                      <a:endParaRPr lang="en-GB" dirty="0">
                        <a:solidFill>
                          <a:sysClr val="windowText" lastClr="000000"/>
                        </a:solidFill>
                        <a:latin typeface="Gill Sans MT" panose="020B05020201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855616550"/>
                  </a:ext>
                </a:extLst>
              </a:tr>
              <a:tr h="413327">
                <a:tc>
                  <a:txBody>
                    <a:bodyPr/>
                    <a:lstStyle/>
                    <a:p>
                      <a:r>
                        <a:rPr lang="en-GB" sz="1050" dirty="0">
                          <a:latin typeface="Gill Sans MT" panose="020B0502020104020203" pitchFamily="34" charset="0"/>
                        </a:rPr>
                        <a:t>Equator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Tropic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Physical features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Human activity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Environment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57212"/>
                  </a:ext>
                </a:extLst>
              </a:tr>
              <a:tr h="413327">
                <a:tc>
                  <a:txBody>
                    <a:bodyPr/>
                    <a:lstStyle/>
                    <a:p>
                      <a:r>
                        <a:rPr lang="en-GB" sz="1050" dirty="0">
                          <a:latin typeface="Gill Sans MT" panose="020B0502020104020203" pitchFamily="34" charset="0"/>
                        </a:rPr>
                        <a:t>Latitude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  Longitude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 vegetation ‘belts’</a:t>
                      </a:r>
                      <a:r>
                        <a:rPr lang="en-GB" sz="1050" baseline="0" dirty="0">
                          <a:latin typeface="Gill Sans MT" panose="020B0502020104020203" pitchFamily="34" charset="0"/>
                        </a:rPr>
                        <a:t> </a:t>
                      </a:r>
                      <a:r>
                        <a:rPr lang="en-GB" sz="1050" dirty="0">
                          <a:latin typeface="Gill Sans MT" panose="020B0502020104020203" pitchFamily="34" charset="0"/>
                        </a:rPr>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climate zones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Biome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6977862"/>
                  </a:ext>
                </a:extLst>
              </a:tr>
              <a:tr h="413327">
                <a:tc>
                  <a:txBody>
                    <a:bodyPr/>
                    <a:lstStyle/>
                    <a:p>
                      <a:r>
                        <a:rPr lang="en-GB" sz="1050" dirty="0">
                          <a:latin typeface="Gill Sans MT" panose="020B0502020104020203" pitchFamily="34" charset="0"/>
                        </a:rPr>
                        <a:t>Interdependent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r>
                        <a:rPr lang="en-GB" sz="1050" dirty="0">
                          <a:latin typeface="Gill Sans MT" panose="020B0502020104020203" pitchFamily="34" charset="0"/>
                        </a:rPr>
                        <a:t>Representation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Pattern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50" dirty="0">
                          <a:latin typeface="Gill Sans MT" panose="020B0502020104020203" pitchFamily="34" charset="0"/>
                        </a:rPr>
                        <a:t>Relationship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tc>
                <a:tc>
                  <a:txBody>
                    <a:bodyPr/>
                    <a:lstStyle/>
                    <a:p>
                      <a:r>
                        <a:rPr lang="en-GB" sz="1050" dirty="0">
                          <a:latin typeface="Gill Sans MT" panose="020B0502020104020203" pitchFamily="34" charset="0"/>
                        </a:rPr>
                        <a:t>Topography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23280595"/>
                  </a:ext>
                </a:extLst>
              </a:tr>
              <a:tr h="0">
                <a:tc gridSpan="2">
                  <a:txBody>
                    <a:bodyPr/>
                    <a:lstStyle/>
                    <a:p>
                      <a:pPr algn="ctr"/>
                      <a:r>
                        <a:rPr lang="en-GB" dirty="0">
                          <a:latin typeface="Gill Sans MT" panose="020B0502020104020203" pitchFamily="34" charset="0"/>
                        </a:rPr>
                        <a:t>       I don’t know it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GB" dirty="0">
                          <a:latin typeface="Gill Sans MT" panose="020B0502020104020203" pitchFamily="34" charset="0"/>
                        </a:rPr>
                        <a:t>I know what it </a:t>
                      </a:r>
                    </a:p>
                    <a:p>
                      <a:pPr algn="ctr"/>
                      <a:r>
                        <a:rPr lang="en-GB" dirty="0">
                          <a:latin typeface="Gill Sans MT" panose="020B0502020104020203" pitchFamily="34" charset="0"/>
                        </a:rPr>
                        <a:t>means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GB" dirty="0">
                          <a:latin typeface="Gill Sans MT" panose="020B0502020104020203" pitchFamily="34" charset="0"/>
                        </a:rPr>
                        <a:t>I can use it in </a:t>
                      </a:r>
                    </a:p>
                    <a:p>
                      <a:pPr algn="ctr"/>
                      <a:r>
                        <a:rPr lang="en-GB" dirty="0">
                          <a:latin typeface="Gill Sans MT" panose="020B0502020104020203" pitchFamily="34" charset="0"/>
                        </a:rPr>
                        <a:t>a sentence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578427"/>
                  </a:ext>
                </a:extLst>
              </a:tr>
            </a:tbl>
          </a:graphicData>
        </a:graphic>
      </p:graphicFrame>
    </p:spTree>
    <p:extLst>
      <p:ext uri="{BB962C8B-B14F-4D97-AF65-F5344CB8AC3E}">
        <p14:creationId xmlns:p14="http://schemas.microsoft.com/office/powerpoint/2010/main" val="20060341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923127b-03aa-458d-a168-e514f963a52e" xsi:nil="true"/>
    <lcf76f155ced4ddcb4097134ff3c332f xmlns="44ccdc69-a9f9-455c-9684-034c2144bb8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3AD8503C3870943981E29377B24C7E9" ma:contentTypeVersion="19" ma:contentTypeDescription="Create a new document." ma:contentTypeScope="" ma:versionID="ad1d1ddbacdf357a00c287053e445930">
  <xsd:schema xmlns:xsd="http://www.w3.org/2001/XMLSchema" xmlns:xs="http://www.w3.org/2001/XMLSchema" xmlns:p="http://schemas.microsoft.com/office/2006/metadata/properties" xmlns:ns2="1923127b-03aa-458d-a168-e514f963a52e" xmlns:ns3="44ccdc69-a9f9-455c-9684-034c2144bb8c" targetNamespace="http://schemas.microsoft.com/office/2006/metadata/properties" ma:root="true" ma:fieldsID="c8dfe8fb10e8f3dfbcadee0a43931928" ns2:_="" ns3:_="">
    <xsd:import namespace="1923127b-03aa-458d-a168-e514f963a52e"/>
    <xsd:import namespace="44ccdc69-a9f9-455c-9684-034c2144bb8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23127b-03aa-458d-a168-e514f963a52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038dc3e-1826-45b7-af6c-bac5a3b3b975}" ma:internalName="TaxCatchAll" ma:showField="CatchAllData" ma:web="1923127b-03aa-458d-a168-e514f963a52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4ccdc69-a9f9-455c-9684-034c2144bb8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11AD232-CE36-4260-8855-EAA1235FCD2D}">
  <ds:schemaRefs>
    <ds:schemaRef ds:uri="http://schemas.microsoft.com/sharepoint/v3/contenttype/forms"/>
  </ds:schemaRefs>
</ds:datastoreItem>
</file>

<file path=customXml/itemProps2.xml><?xml version="1.0" encoding="utf-8"?>
<ds:datastoreItem xmlns:ds="http://schemas.openxmlformats.org/officeDocument/2006/customXml" ds:itemID="{B4EBA086-3F79-45ED-B993-3D2571B6F893}">
  <ds:schemaRefs>
    <ds:schemaRef ds:uri="http://schemas.microsoft.com/office/2006/metadata/properties"/>
    <ds:schemaRef ds:uri="http://schemas.microsoft.com/office/infopath/2007/PartnerControls"/>
    <ds:schemaRef ds:uri="1923127b-03aa-458d-a168-e514f963a52e"/>
    <ds:schemaRef ds:uri="44ccdc69-a9f9-455c-9684-034c2144bb8c"/>
  </ds:schemaRefs>
</ds:datastoreItem>
</file>

<file path=customXml/itemProps3.xml><?xml version="1.0" encoding="utf-8"?>
<ds:datastoreItem xmlns:ds="http://schemas.openxmlformats.org/officeDocument/2006/customXml" ds:itemID="{6E858C09-7F71-49DD-99B0-ED9EA9C4A67E}"/>
</file>

<file path=docProps/app.xml><?xml version="1.0" encoding="utf-8"?>
<Properties xmlns="http://schemas.openxmlformats.org/officeDocument/2006/extended-properties" xmlns:vt="http://schemas.openxmlformats.org/officeDocument/2006/docPropsVTypes">
  <Template>Office Theme</Template>
  <TotalTime>2118</TotalTime>
  <Words>535</Words>
  <Application>Microsoft Office PowerPoint</Application>
  <PresentationFormat>A4 Paper (210x297 mm)</PresentationFormat>
  <Paragraphs>190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Instructions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Kerry Hull - Queens</dc:creator>
  <cp:lastModifiedBy>Keith McDonald - Queens</cp:lastModifiedBy>
  <cp:revision>261</cp:revision>
  <cp:lastPrinted>2022-05-26T14:55:11Z</cp:lastPrinted>
  <dcterms:created xsi:type="dcterms:W3CDTF">2019-08-08T12:39:09Z</dcterms:created>
  <dcterms:modified xsi:type="dcterms:W3CDTF">2025-09-10T11:32:04Z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0x01010093AD8503C3870943981E29377B24C7E9</vt:lpwstr>
  </property>
  <property fmtid="{D5CDD505-2E9C-101B-9397-08002B2CF9AE}" pid="3" name="MediaServiceImageTags">
    <vt:lpwstr/>
  </property>
</Properties>
</file>