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71" r:id="rId6"/>
    <p:sldId id="268" r:id="rId7"/>
    <p:sldId id="269" r:id="rId8"/>
    <p:sldId id="270"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6BDC"/>
    <a:srgbClr val="99FFCC"/>
    <a:srgbClr val="FFFFCC"/>
    <a:srgbClr val="FF9999"/>
    <a:srgbClr val="FFCCFF"/>
    <a:srgbClr val="76C8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0CCB4C-0134-2C76-C489-A6DD4672F916}" v="638" dt="2025-04-03T12:54:26.6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053" autoAdjust="0"/>
    <p:restoredTop sz="94660"/>
  </p:normalViewPr>
  <p:slideViewPr>
    <p:cSldViewPr snapToGrid="0">
      <p:cViewPr>
        <p:scale>
          <a:sx n="98" d="100"/>
          <a:sy n="98" d="100"/>
        </p:scale>
        <p:origin x="672" y="-4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ine Thornett - Queens" userId="S::elaine.thornett@queens.covmat.org::13b6e392-e364-4646-9665-4f6fc7d86371" providerId="AD" clId="Web-{0B6A449D-A59B-3B21-0C01-D59B2831E04B}"/>
    <pc:docChg chg="modSld">
      <pc:chgData name="Elaine Thornett - Queens" userId="S::elaine.thornett@queens.covmat.org::13b6e392-e364-4646-9665-4f6fc7d86371" providerId="AD" clId="Web-{0B6A449D-A59B-3B21-0C01-D59B2831E04B}" dt="2024-03-19T10:17:47.381" v="16" actId="20577"/>
      <pc:docMkLst>
        <pc:docMk/>
      </pc:docMkLst>
      <pc:sldChg chg="modSp">
        <pc:chgData name="Elaine Thornett - Queens" userId="S::elaine.thornett@queens.covmat.org::13b6e392-e364-4646-9665-4f6fc7d86371" providerId="AD" clId="Web-{0B6A449D-A59B-3B21-0C01-D59B2831E04B}" dt="2024-03-19T10:17:34.693" v="15" actId="20577"/>
        <pc:sldMkLst>
          <pc:docMk/>
          <pc:sldMk cId="3734842994" sldId="268"/>
        </pc:sldMkLst>
        <pc:spChg chg="mod">
          <ac:chgData name="Elaine Thornett - Queens" userId="S::elaine.thornett@queens.covmat.org::13b6e392-e364-4646-9665-4f6fc7d86371" providerId="AD" clId="Web-{0B6A449D-A59B-3B21-0C01-D59B2831E04B}" dt="2024-03-19T10:17:34.693" v="15" actId="20577"/>
          <ac:spMkLst>
            <pc:docMk/>
            <pc:sldMk cId="3734842994" sldId="268"/>
            <ac:spMk id="7" creationId="{00000000-0000-0000-0000-000000000000}"/>
          </ac:spMkLst>
        </pc:spChg>
      </pc:sldChg>
      <pc:sldChg chg="modSp">
        <pc:chgData name="Elaine Thornett - Queens" userId="S::elaine.thornett@queens.covmat.org::13b6e392-e364-4646-9665-4f6fc7d86371" providerId="AD" clId="Web-{0B6A449D-A59B-3B21-0C01-D59B2831E04B}" dt="2024-03-19T10:17:47.381" v="16" actId="20577"/>
        <pc:sldMkLst>
          <pc:docMk/>
          <pc:sldMk cId="3341131467" sldId="269"/>
        </pc:sldMkLst>
        <pc:spChg chg="mod">
          <ac:chgData name="Elaine Thornett - Queens" userId="S::elaine.thornett@queens.covmat.org::13b6e392-e364-4646-9665-4f6fc7d86371" providerId="AD" clId="Web-{0B6A449D-A59B-3B21-0C01-D59B2831E04B}" dt="2024-03-19T10:17:47.381" v="16" actId="20577"/>
          <ac:spMkLst>
            <pc:docMk/>
            <pc:sldMk cId="3341131467" sldId="269"/>
            <ac:spMk id="7" creationId="{00000000-0000-0000-0000-000000000000}"/>
          </ac:spMkLst>
        </pc:spChg>
      </pc:sldChg>
      <pc:sldChg chg="modSp">
        <pc:chgData name="Elaine Thornett - Queens" userId="S::elaine.thornett@queens.covmat.org::13b6e392-e364-4646-9665-4f6fc7d86371" providerId="AD" clId="Web-{0B6A449D-A59B-3B21-0C01-D59B2831E04B}" dt="2024-03-19T10:17:13.473" v="2" actId="20577"/>
        <pc:sldMkLst>
          <pc:docMk/>
          <pc:sldMk cId="2853964804" sldId="271"/>
        </pc:sldMkLst>
        <pc:spChg chg="mod">
          <ac:chgData name="Elaine Thornett - Queens" userId="S::elaine.thornett@queens.covmat.org::13b6e392-e364-4646-9665-4f6fc7d86371" providerId="AD" clId="Web-{0B6A449D-A59B-3B21-0C01-D59B2831E04B}" dt="2024-03-19T10:17:13.473" v="2" actId="20577"/>
          <ac:spMkLst>
            <pc:docMk/>
            <pc:sldMk cId="2853964804" sldId="271"/>
            <ac:spMk id="7" creationId="{00000000-0000-0000-0000-000000000000}"/>
          </ac:spMkLst>
        </pc:spChg>
      </pc:sldChg>
    </pc:docChg>
  </pc:docChgLst>
  <pc:docChgLst>
    <pc:chgData name="Bethan Wright - Queens" userId="S::bethan.wright@queens.covmat.org::324bd6ca-3db4-4c96-b346-8d89d00781ee" providerId="AD" clId="Web-{DB366874-A750-9ED1-1EA2-1362575CE17A}"/>
    <pc:docChg chg="modSld">
      <pc:chgData name="Bethan Wright - Queens" userId="S::bethan.wright@queens.covmat.org::324bd6ca-3db4-4c96-b346-8d89d00781ee" providerId="AD" clId="Web-{DB366874-A750-9ED1-1EA2-1362575CE17A}" dt="2025-02-20T15:19:08.796" v="1" actId="1076"/>
      <pc:docMkLst>
        <pc:docMk/>
      </pc:docMkLst>
      <pc:sldChg chg="modSp">
        <pc:chgData name="Bethan Wright - Queens" userId="S::bethan.wright@queens.covmat.org::324bd6ca-3db4-4c96-b346-8d89d00781ee" providerId="AD" clId="Web-{DB366874-A750-9ED1-1EA2-1362575CE17A}" dt="2025-02-20T15:19:08.796" v="1" actId="1076"/>
        <pc:sldMkLst>
          <pc:docMk/>
          <pc:sldMk cId="2853964804" sldId="271"/>
        </pc:sldMkLst>
        <pc:graphicFrameChg chg="mod">
          <ac:chgData name="Bethan Wright - Queens" userId="S::bethan.wright@queens.covmat.org::324bd6ca-3db4-4c96-b346-8d89d00781ee" providerId="AD" clId="Web-{DB366874-A750-9ED1-1EA2-1362575CE17A}" dt="2025-02-20T15:19:08.796" v="1" actId="1076"/>
          <ac:graphicFrameMkLst>
            <pc:docMk/>
            <pc:sldMk cId="2853964804" sldId="271"/>
            <ac:graphicFrameMk id="3" creationId="{00000000-0000-0000-0000-000000000000}"/>
          </ac:graphicFrameMkLst>
        </pc:graphicFrameChg>
      </pc:sldChg>
    </pc:docChg>
  </pc:docChgLst>
  <pc:docChgLst>
    <pc:chgData name="Elaine Thornett - Queens" userId="S::elaine.thornett@queens.covmat.org::13b6e392-e364-4646-9665-4f6fc7d86371" providerId="AD" clId="Web-{970CCB4C-0134-2C76-C489-A6DD4672F916}"/>
    <pc:docChg chg="modSld">
      <pc:chgData name="Elaine Thornett - Queens" userId="S::elaine.thornett@queens.covmat.org::13b6e392-e364-4646-9665-4f6fc7d86371" providerId="AD" clId="Web-{970CCB4C-0134-2C76-C489-A6DD4672F916}" dt="2025-04-03T12:54:18.725" v="604"/>
      <pc:docMkLst>
        <pc:docMk/>
      </pc:docMkLst>
      <pc:sldChg chg="modSp">
        <pc:chgData name="Elaine Thornett - Queens" userId="S::elaine.thornett@queens.covmat.org::13b6e392-e364-4646-9665-4f6fc7d86371" providerId="AD" clId="Web-{970CCB4C-0134-2C76-C489-A6DD4672F916}" dt="2025-04-03T12:54:18.725" v="604"/>
        <pc:sldMkLst>
          <pc:docMk/>
          <pc:sldMk cId="2853964804" sldId="271"/>
        </pc:sldMkLst>
        <pc:graphicFrameChg chg="mod modGraphic">
          <ac:chgData name="Elaine Thornett - Queens" userId="S::elaine.thornett@queens.covmat.org::13b6e392-e364-4646-9665-4f6fc7d86371" providerId="AD" clId="Web-{970CCB4C-0134-2C76-C489-A6DD4672F916}" dt="2025-04-03T12:52:39.003" v="340"/>
          <ac:graphicFrameMkLst>
            <pc:docMk/>
            <pc:sldMk cId="2853964804" sldId="271"/>
            <ac:graphicFrameMk id="3" creationId="{00000000-0000-0000-0000-000000000000}"/>
          </ac:graphicFrameMkLst>
        </pc:graphicFrameChg>
        <pc:graphicFrameChg chg="mod modGraphic">
          <ac:chgData name="Elaine Thornett - Queens" userId="S::elaine.thornett@queens.covmat.org::13b6e392-e364-4646-9665-4f6fc7d86371" providerId="AD" clId="Web-{970CCB4C-0134-2C76-C489-A6DD4672F916}" dt="2025-04-03T12:54:18.725" v="604"/>
          <ac:graphicFrameMkLst>
            <pc:docMk/>
            <pc:sldMk cId="2853964804" sldId="271"/>
            <ac:graphicFrameMk id="14"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711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37157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889A0B-D4B1-438F-822F-1CA30B47072D}"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62540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889A0B-D4B1-438F-822F-1CA30B47072D}"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62803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889A0B-D4B1-438F-822F-1CA30B47072D}" type="datetimeFigureOut">
              <a:rPr lang="en-US" smtClean="0"/>
              <a:t>4/3/2025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090931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889A0B-D4B1-438F-822F-1CA30B47072D}" type="datetimeFigureOut">
              <a:rPr lang="en-US" smtClean="0"/>
              <a:t>4/3/2025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49577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889A0B-D4B1-438F-822F-1CA30B47072D}" type="datetimeFigureOut">
              <a:rPr lang="en-US" smtClean="0"/>
              <a:t>4/3/2025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190769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10876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35891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23552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59701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8889A0B-D4B1-438F-822F-1CA30B47072D}" type="datetimeFigureOut">
              <a:rPr lang="en-US" smtClean="0"/>
              <a:t>4/3/2025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5C131BB-5C9D-4CDD-BF24-8A7B371599B9}" type="slidenum">
              <a:rPr lang="en-US" smtClean="0"/>
              <a:t>‹#›</a:t>
            </a:fld>
            <a:endParaRPr lang="en-US"/>
          </a:p>
        </p:txBody>
      </p:sp>
    </p:spTree>
    <p:extLst>
      <p:ext uri="{BB962C8B-B14F-4D97-AF65-F5344CB8AC3E}">
        <p14:creationId xmlns:p14="http://schemas.microsoft.com/office/powerpoint/2010/main" val="11091612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1B35-3025-6E98-8DB9-76A93A32BD8F}"/>
              </a:ext>
            </a:extLst>
          </p:cNvPr>
          <p:cNvSpPr>
            <a:spLocks noGrp="1"/>
          </p:cNvSpPr>
          <p:nvPr>
            <p:ph type="ctrTitle"/>
          </p:nvPr>
        </p:nvSpPr>
        <p:spPr>
          <a:xfrm>
            <a:off x="514350" y="1621191"/>
            <a:ext cx="5829300" cy="894865"/>
          </a:xfrm>
        </p:spPr>
        <p:txBody>
          <a:bodyPr/>
          <a:lstStyle/>
          <a:p>
            <a:r>
              <a:rPr lang="en-GB" dirty="0"/>
              <a:t>Instructions</a:t>
            </a:r>
          </a:p>
        </p:txBody>
      </p:sp>
      <p:sp>
        <p:nvSpPr>
          <p:cNvPr id="3" name="Subtitle 2">
            <a:extLst>
              <a:ext uri="{FF2B5EF4-FFF2-40B4-BE49-F238E27FC236}">
                <a16:creationId xmlns:a16="http://schemas.microsoft.com/office/drawing/2014/main" id="{D68A152E-F7DA-7681-3C38-C1EBFC31B8F3}"/>
              </a:ext>
            </a:extLst>
          </p:cNvPr>
          <p:cNvSpPr>
            <a:spLocks noGrp="1"/>
          </p:cNvSpPr>
          <p:nvPr>
            <p:ph type="subTitle" idx="1"/>
          </p:nvPr>
        </p:nvSpPr>
        <p:spPr>
          <a:xfrm>
            <a:off x="857250" y="2561344"/>
            <a:ext cx="5143500" cy="3565718"/>
          </a:xfrm>
        </p:spPr>
        <p:txBody>
          <a:bodyPr>
            <a:normAutofit fontScale="92500" lnSpcReduction="10000"/>
          </a:bodyPr>
          <a:lstStyle/>
          <a:p>
            <a:pPr algn="l"/>
            <a:r>
              <a:rPr lang="en-GB" sz="2400" dirty="0"/>
              <a:t>The first row of words are from previous topics or in the case of year 3, from Key stage 1. This should enable all children to colour some of their grid in green.</a:t>
            </a:r>
          </a:p>
          <a:p>
            <a:pPr algn="l"/>
            <a:r>
              <a:rPr lang="en-GB" sz="2400" dirty="0"/>
              <a:t>The middle row (and one or two of bottom row) are the new words for this topic</a:t>
            </a:r>
          </a:p>
          <a:p>
            <a:pPr algn="l"/>
            <a:r>
              <a:rPr lang="en-GB" sz="2400" dirty="0"/>
              <a:t>The remaining 3 or 4 words might only be picked up by GDS pupils. Ensure that anybody colouring these green proves that they can use the words by writing it in the Vocabulary in Action section.</a:t>
            </a:r>
          </a:p>
        </p:txBody>
      </p:sp>
    </p:spTree>
    <p:extLst>
      <p:ext uri="{BB962C8B-B14F-4D97-AF65-F5344CB8AC3E}">
        <p14:creationId xmlns:p14="http://schemas.microsoft.com/office/powerpoint/2010/main" val="184967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312509"/>
            <a:ext cx="6791242" cy="584775"/>
          </a:xfrm>
          <a:prstGeom prst="rect">
            <a:avLst/>
          </a:prstGeom>
          <a:noFill/>
        </p:spPr>
        <p:txBody>
          <a:bodyPr wrap="square" lIns="91440" tIns="45720" rIns="91440" bIns="45720" rtlCol="0" anchor="t">
            <a:spAutoFit/>
          </a:bodyPr>
          <a:lstStyle/>
          <a:p>
            <a:pPr algn="ctr"/>
            <a:r>
              <a:rPr lang="en-US" sz="3200" b="1" dirty="0">
                <a:latin typeface="Gill Sans MT"/>
                <a:cs typeface="Times New Roman"/>
              </a:rPr>
              <a:t>Location, Location, Location</a:t>
            </a:r>
            <a:endParaRPr lang="en-GB" sz="3200" dirty="0">
              <a:ln w="3175">
                <a:solidFill>
                  <a:schemeClr val="tx1"/>
                </a:solidFill>
              </a:ln>
              <a:solidFill>
                <a:srgbClr val="00B050"/>
              </a:solidFill>
              <a:latin typeface="Gill Sans MT"/>
              <a:cs typeface="Times New Roman"/>
            </a:endParaRPr>
          </a:p>
        </p:txBody>
      </p:sp>
      <p:graphicFrame>
        <p:nvGraphicFramePr>
          <p:cNvPr id="3" name="Table 2"/>
          <p:cNvGraphicFramePr>
            <a:graphicFrameLocks noGrp="1"/>
          </p:cNvGraphicFramePr>
          <p:nvPr>
            <p:extLst>
              <p:ext uri="{D42A27DB-BD31-4B8C-83A1-F6EECF244321}">
                <p14:modId xmlns:p14="http://schemas.microsoft.com/office/powerpoint/2010/main" val="1992248420"/>
              </p:ext>
            </p:extLst>
          </p:nvPr>
        </p:nvGraphicFramePr>
        <p:xfrm>
          <a:off x="564250" y="1526396"/>
          <a:ext cx="5790761" cy="2167180"/>
        </p:xfrm>
        <a:graphic>
          <a:graphicData uri="http://schemas.openxmlformats.org/drawingml/2006/table">
            <a:tbl>
              <a:tblPr firstRow="1" bandRow="1">
                <a:tableStyleId>{5C22544A-7EE6-4342-B048-85BDC9FD1C3A}</a:tableStyleId>
              </a:tblPr>
              <a:tblGrid>
                <a:gridCol w="1158152">
                  <a:extLst>
                    <a:ext uri="{9D8B030D-6E8A-4147-A177-3AD203B41FA5}">
                      <a16:colId xmlns:a16="http://schemas.microsoft.com/office/drawing/2014/main" val="991490266"/>
                    </a:ext>
                  </a:extLst>
                </a:gridCol>
                <a:gridCol w="772102">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99050">
                  <a:extLst>
                    <a:ext uri="{9D8B030D-6E8A-4147-A177-3AD203B41FA5}">
                      <a16:colId xmlns:a16="http://schemas.microsoft.com/office/drawing/2014/main" val="2825530398"/>
                    </a:ext>
                  </a:extLst>
                </a:gridCol>
                <a:gridCol w="345152">
                  <a:extLst>
                    <a:ext uri="{9D8B030D-6E8A-4147-A177-3AD203B41FA5}">
                      <a16:colId xmlns:a16="http://schemas.microsoft.com/office/drawing/2014/main" val="3712594527"/>
                    </a:ext>
                  </a:extLst>
                </a:gridCol>
                <a:gridCol w="772102">
                  <a:extLst>
                    <a:ext uri="{9D8B030D-6E8A-4147-A177-3AD203B41FA5}">
                      <a16:colId xmlns:a16="http://schemas.microsoft.com/office/drawing/2014/main" val="4163824619"/>
                    </a:ext>
                  </a:extLst>
                </a:gridCol>
                <a:gridCol w="1158152">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24279">
                <a:tc>
                  <a:txBody>
                    <a:bodyPr/>
                    <a:lstStyle/>
                    <a:p>
                      <a:r>
                        <a:rPr lang="en-GB" sz="1050" dirty="0">
                          <a:latin typeface="Gill Sans MT"/>
                        </a:rPr>
                        <a:t>tourism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climate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economy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human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 physical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a:rPr>
                        <a:t>businesses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 landmark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culture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lvl="0">
                        <a:buNone/>
                      </a:pPr>
                      <a:r>
                        <a:rPr lang="en-GB" sz="1050" dirty="0">
                          <a:latin typeface="Gill Sans MT"/>
                        </a:rPr>
                        <a:t>interdependence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responsible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a:rPr>
                        <a:t>seasonality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baseline="0" dirty="0">
                          <a:latin typeface="Gill Sans MT"/>
                        </a:rPr>
                        <a:t>international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dirty="0">
                          <a:latin typeface="Gill Sans MT"/>
                        </a:rPr>
                        <a:t> historical</a:t>
                      </a:r>
                      <a:endParaRPr lang="en-GB" sz="1050" dirty="0">
                        <a:latin typeface="Gill Sans M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 destination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dirty="0">
                          <a:latin typeface="Gill Sans MT"/>
                        </a:rPr>
                        <a:t>diversity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4" name="Table 13"/>
          <p:cNvGraphicFramePr>
            <a:graphicFrameLocks noGrp="1"/>
          </p:cNvGraphicFramePr>
          <p:nvPr>
            <p:extLst>
              <p:ext uri="{D42A27DB-BD31-4B8C-83A1-F6EECF244321}">
                <p14:modId xmlns:p14="http://schemas.microsoft.com/office/powerpoint/2010/main" val="1929231647"/>
              </p:ext>
            </p:extLst>
          </p:nvPr>
        </p:nvGraphicFramePr>
        <p:xfrm>
          <a:off x="564250" y="3960232"/>
          <a:ext cx="5790770" cy="2111839"/>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a:rPr>
                        <a:t> tourism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climate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economy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 human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 physical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368938">
                <a:tc>
                  <a:txBody>
                    <a:bodyPr/>
                    <a:lstStyle/>
                    <a:p>
                      <a:r>
                        <a:rPr lang="en-GB" sz="1050" dirty="0">
                          <a:latin typeface="Gill Sans MT"/>
                        </a:rPr>
                        <a:t> businesses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landmark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 culture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 interdependence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responsible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a:rPr>
                        <a:t>seasonality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baseline="0" dirty="0">
                          <a:latin typeface="Gill Sans MT"/>
                        </a:rPr>
                        <a:t>international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dirty="0">
                          <a:latin typeface="Gill Sans MT"/>
                        </a:rPr>
                        <a:t>historical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 destination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dirty="0">
                          <a:latin typeface="Gill Sans MT"/>
                        </a:rPr>
                        <a:t>diversity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2853964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312509"/>
            <a:ext cx="6791242" cy="584775"/>
          </a:xfrm>
          <a:prstGeom prst="rect">
            <a:avLst/>
          </a:prstGeom>
          <a:noFill/>
        </p:spPr>
        <p:txBody>
          <a:bodyPr wrap="square" lIns="91440" tIns="45720" rIns="91440" bIns="45720" rtlCol="0" anchor="t">
            <a:spAutoFit/>
          </a:bodyPr>
          <a:lstStyle/>
          <a:p>
            <a:pPr algn="ctr"/>
            <a:r>
              <a:rPr lang="en-US" sz="3200" b="1" dirty="0">
                <a:latin typeface="Gill Sans MT"/>
                <a:cs typeface="Times New Roman"/>
              </a:rPr>
              <a:t>Should we save the Rainforest?</a:t>
            </a:r>
          </a:p>
        </p:txBody>
      </p:sp>
      <p:graphicFrame>
        <p:nvGraphicFramePr>
          <p:cNvPr id="3" name="Table 2"/>
          <p:cNvGraphicFramePr>
            <a:graphicFrameLocks noGrp="1"/>
          </p:cNvGraphicFramePr>
          <p:nvPr>
            <p:extLst>
              <p:ext uri="{D42A27DB-BD31-4B8C-83A1-F6EECF244321}">
                <p14:modId xmlns:p14="http://schemas.microsoft.com/office/powerpoint/2010/main" val="1235536214"/>
              </p:ext>
            </p:extLst>
          </p:nvPr>
        </p:nvGraphicFramePr>
        <p:xfrm>
          <a:off x="564250" y="152639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Equator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Grid</a:t>
                      </a:r>
                      <a:r>
                        <a:rPr lang="en-GB" sz="1050" baseline="0" dirty="0">
                          <a:latin typeface="Gill Sans MT" panose="020B0502020104020203" pitchFamily="34" charset="0"/>
                        </a:rPr>
                        <a:t> Reference</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Sphere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Southern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Deforestation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Tropical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Latitude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Rainforest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Hemisphere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Trade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Climate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Conservation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Vegetation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Natural resources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human activity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1" name="Table 40"/>
          <p:cNvGraphicFramePr>
            <a:graphicFrameLocks noGrp="1"/>
          </p:cNvGraphicFramePr>
          <p:nvPr>
            <p:extLst>
              <p:ext uri="{D42A27DB-BD31-4B8C-83A1-F6EECF244321}">
                <p14:modId xmlns:p14="http://schemas.microsoft.com/office/powerpoint/2010/main" val="3932764300"/>
              </p:ext>
            </p:extLst>
          </p:nvPr>
        </p:nvGraphicFramePr>
        <p:xfrm>
          <a:off x="564250" y="3960232"/>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Equator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Grid</a:t>
                      </a:r>
                      <a:r>
                        <a:rPr lang="en-GB" sz="1050" baseline="0" dirty="0">
                          <a:latin typeface="Gill Sans MT" panose="020B0502020104020203" pitchFamily="34" charset="0"/>
                        </a:rPr>
                        <a:t> Reference</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Sphere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Southern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Deforestation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Tropical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Latitude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Rainforest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Hemisphere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Trade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Climate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Conservation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Vegetation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Natural resources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human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3734842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14" descr="Climate of the United States - Wikipedia"/>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539" b="48993"/>
          <a:stretch/>
        </p:blipFill>
        <p:spPr bwMode="auto">
          <a:xfrm>
            <a:off x="3757182" y="6867468"/>
            <a:ext cx="84984" cy="4571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What is Topography? The Definitive Guide - GIS Geograph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1907" y="2795310"/>
            <a:ext cx="490049" cy="32516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limate of the United States - Wikipedia"/>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3539" b="48993"/>
          <a:stretch/>
        </p:blipFill>
        <p:spPr bwMode="auto">
          <a:xfrm>
            <a:off x="4509063" y="2402451"/>
            <a:ext cx="662366" cy="3563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3376" y="312509"/>
            <a:ext cx="6791242" cy="584775"/>
          </a:xfrm>
          <a:prstGeom prst="rect">
            <a:avLst/>
          </a:prstGeom>
          <a:noFill/>
        </p:spPr>
        <p:txBody>
          <a:bodyPr wrap="square" lIns="91440" tIns="45720" rIns="91440" bIns="45720" rtlCol="0" anchor="t">
            <a:spAutoFit/>
          </a:bodyPr>
          <a:lstStyle/>
          <a:p>
            <a:pPr algn="ctr"/>
            <a:r>
              <a:rPr lang="en-US" sz="3200" b="1" dirty="0">
                <a:latin typeface="Gill Sans MT"/>
                <a:cs typeface="Times New Roman"/>
              </a:rPr>
              <a:t>Bright Lights, Big City</a:t>
            </a:r>
            <a:endParaRPr lang="en-GB" sz="3200" dirty="0">
              <a:ln w="3175">
                <a:solidFill>
                  <a:schemeClr val="tx1"/>
                </a:solidFill>
              </a:ln>
              <a:solidFill>
                <a:srgbClr val="00B050"/>
              </a:solidFill>
              <a:latin typeface="Gill Sans MT"/>
              <a:cs typeface="Times New Roman"/>
            </a:endParaRPr>
          </a:p>
        </p:txBody>
      </p:sp>
      <p:graphicFrame>
        <p:nvGraphicFramePr>
          <p:cNvPr id="3" name="Table 2"/>
          <p:cNvGraphicFramePr>
            <a:graphicFrameLocks noGrp="1"/>
          </p:cNvGraphicFramePr>
          <p:nvPr>
            <p:extLst>
              <p:ext uri="{D42A27DB-BD31-4B8C-83A1-F6EECF244321}">
                <p14:modId xmlns:p14="http://schemas.microsoft.com/office/powerpoint/2010/main" val="762966646"/>
              </p:ext>
            </p:extLst>
          </p:nvPr>
        </p:nvGraphicFramePr>
        <p:xfrm>
          <a:off x="564250" y="153466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Mountain range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Hemisphere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Latitude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Population</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Land 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Natural resources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Longitude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Climate</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Density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Urban/ rural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Topography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Satellite image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Economic activity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Ethnic diversity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728008" y="54013534"/>
            <a:ext cx="49091" cy="10435164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4" name="Table 13"/>
          <p:cNvGraphicFramePr>
            <a:graphicFrameLocks noGrp="1"/>
          </p:cNvGraphicFramePr>
          <p:nvPr>
            <p:extLst>
              <p:ext uri="{D42A27DB-BD31-4B8C-83A1-F6EECF244321}">
                <p14:modId xmlns:p14="http://schemas.microsoft.com/office/powerpoint/2010/main" val="881335761"/>
              </p:ext>
            </p:extLst>
          </p:nvPr>
        </p:nvGraphicFramePr>
        <p:xfrm>
          <a:off x="564250" y="399121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Mountain range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Hemisphere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Latitude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Population</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Land 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Natural resources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Longitude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Climate</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Density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Urban/ rural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Topography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Satellite image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Economic activity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Ethnic diversity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pic>
        <p:nvPicPr>
          <p:cNvPr id="17" name="Picture 16">
            <a:extLst>
              <a:ext uri="{FF2B5EF4-FFF2-40B4-BE49-F238E27FC236}">
                <a16:creationId xmlns:a16="http://schemas.microsoft.com/office/drawing/2014/main" id="{31DA5EC5-CFC5-4036-B3AF-874DD244A5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54371" y="2078878"/>
            <a:ext cx="792298" cy="560246"/>
          </a:xfrm>
          <a:prstGeom prst="rect">
            <a:avLst/>
          </a:prstGeom>
        </p:spPr>
      </p:pic>
      <p:pic>
        <p:nvPicPr>
          <p:cNvPr id="22" name="Picture 21">
            <a:extLst>
              <a:ext uri="{FF2B5EF4-FFF2-40B4-BE49-F238E27FC236}">
                <a16:creationId xmlns:a16="http://schemas.microsoft.com/office/drawing/2014/main" id="{31DA5EC5-CFC5-4036-B3AF-874DD244A5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25791" y="4535343"/>
            <a:ext cx="792298" cy="560246"/>
          </a:xfrm>
          <a:prstGeom prst="rect">
            <a:avLst/>
          </a:prstGeom>
        </p:spPr>
      </p:pic>
      <p:grpSp>
        <p:nvGrpSpPr>
          <p:cNvPr id="23" name="Group 22">
            <a:extLst>
              <a:ext uri="{FF2B5EF4-FFF2-40B4-BE49-F238E27FC236}">
                <a16:creationId xmlns:a16="http://schemas.microsoft.com/office/drawing/2014/main" id="{66CA8F38-E3DC-498E-9FF4-5836611068D8}"/>
              </a:ext>
            </a:extLst>
          </p:cNvPr>
          <p:cNvGrpSpPr/>
          <p:nvPr/>
        </p:nvGrpSpPr>
        <p:grpSpPr>
          <a:xfrm>
            <a:off x="2321887" y="1894680"/>
            <a:ext cx="654907" cy="709581"/>
            <a:chOff x="3994826" y="1352390"/>
            <a:chExt cx="3801625" cy="6338643"/>
          </a:xfrm>
        </p:grpSpPr>
        <p:pic>
          <p:nvPicPr>
            <p:cNvPr id="24" name="Picture 23">
              <a:extLst>
                <a:ext uri="{FF2B5EF4-FFF2-40B4-BE49-F238E27FC236}">
                  <a16:creationId xmlns:a16="http://schemas.microsoft.com/office/drawing/2014/main" id="{CE3794FC-A225-4E64-808A-9E84C45B2CF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94826" y="1352390"/>
              <a:ext cx="3801625" cy="5376244"/>
            </a:xfrm>
            <a:prstGeom prst="rect">
              <a:avLst/>
            </a:prstGeom>
          </p:spPr>
        </p:pic>
        <p:sp>
          <p:nvSpPr>
            <p:cNvPr id="25" name="TextBox 24">
              <a:extLst>
                <a:ext uri="{FF2B5EF4-FFF2-40B4-BE49-F238E27FC236}">
                  <a16:creationId xmlns:a16="http://schemas.microsoft.com/office/drawing/2014/main" id="{AD36F7E6-DE24-4563-BA08-944C805E558E}"/>
                </a:ext>
              </a:extLst>
            </p:cNvPr>
            <p:cNvSpPr txBox="1"/>
            <p:nvPr/>
          </p:nvSpPr>
          <p:spPr>
            <a:xfrm>
              <a:off x="5210214" y="3772782"/>
              <a:ext cx="1428357" cy="1727364"/>
            </a:xfrm>
            <a:prstGeom prst="rect">
              <a:avLst/>
            </a:prstGeom>
            <a:noFill/>
          </p:spPr>
          <p:txBody>
            <a:bodyPr wrap="square" rtlCol="0">
              <a:spAutoFit/>
            </a:bodyPr>
            <a:lstStyle/>
            <a:p>
              <a:pPr algn="ctr"/>
              <a:endParaRPr lang="en-AU" b="1" dirty="0"/>
            </a:p>
          </p:txBody>
        </p:sp>
        <p:sp>
          <p:nvSpPr>
            <p:cNvPr id="29" name="TextBox 28">
              <a:extLst>
                <a:ext uri="{FF2B5EF4-FFF2-40B4-BE49-F238E27FC236}">
                  <a16:creationId xmlns:a16="http://schemas.microsoft.com/office/drawing/2014/main" id="{531D41EA-90E4-4D1D-B1ED-5E3F0E5E0BE0}"/>
                </a:ext>
              </a:extLst>
            </p:cNvPr>
            <p:cNvSpPr txBox="1"/>
            <p:nvPr/>
          </p:nvSpPr>
          <p:spPr>
            <a:xfrm>
              <a:off x="5271245" y="1390812"/>
              <a:ext cx="1428357" cy="1727364"/>
            </a:xfrm>
            <a:prstGeom prst="rect">
              <a:avLst/>
            </a:prstGeom>
            <a:noFill/>
          </p:spPr>
          <p:txBody>
            <a:bodyPr wrap="square" rtlCol="0">
              <a:spAutoFit/>
            </a:bodyPr>
            <a:lstStyle/>
            <a:p>
              <a:pPr algn="ctr"/>
              <a:endParaRPr lang="en-AU" b="1" dirty="0">
                <a:solidFill>
                  <a:srgbClr val="DA2F40"/>
                </a:solidFill>
              </a:endParaRPr>
            </a:p>
          </p:txBody>
        </p:sp>
        <p:sp>
          <p:nvSpPr>
            <p:cNvPr id="30" name="TextBox 29">
              <a:extLst>
                <a:ext uri="{FF2B5EF4-FFF2-40B4-BE49-F238E27FC236}">
                  <a16:creationId xmlns:a16="http://schemas.microsoft.com/office/drawing/2014/main" id="{24B817C4-1A94-4464-9963-64BBE44AC6C4}"/>
                </a:ext>
              </a:extLst>
            </p:cNvPr>
            <p:cNvSpPr txBox="1"/>
            <p:nvPr/>
          </p:nvSpPr>
          <p:spPr>
            <a:xfrm>
              <a:off x="5278931" y="5963669"/>
              <a:ext cx="1428357" cy="1727364"/>
            </a:xfrm>
            <a:prstGeom prst="rect">
              <a:avLst/>
            </a:prstGeom>
            <a:noFill/>
          </p:spPr>
          <p:txBody>
            <a:bodyPr wrap="square" rtlCol="0">
              <a:spAutoFit/>
            </a:bodyPr>
            <a:lstStyle/>
            <a:p>
              <a:pPr algn="ctr"/>
              <a:endParaRPr lang="en-AU" b="1" dirty="0">
                <a:solidFill>
                  <a:srgbClr val="044784"/>
                </a:solidFill>
              </a:endParaRPr>
            </a:p>
          </p:txBody>
        </p:sp>
        <p:cxnSp>
          <p:nvCxnSpPr>
            <p:cNvPr id="33" name="Straight Connector 32">
              <a:extLst>
                <a:ext uri="{FF2B5EF4-FFF2-40B4-BE49-F238E27FC236}">
                  <a16:creationId xmlns:a16="http://schemas.microsoft.com/office/drawing/2014/main" id="{2B53BB17-D4C3-438F-B713-84150EBC8770}"/>
                </a:ext>
              </a:extLst>
            </p:cNvPr>
            <p:cNvCxnSpPr>
              <a:cxnSpLocks/>
              <a:stCxn id="29" idx="2"/>
              <a:endCxn id="29" idx="2"/>
            </p:cNvCxnSpPr>
            <p:nvPr/>
          </p:nvCxnSpPr>
          <p:spPr>
            <a:xfrm>
              <a:off x="5985424" y="3118176"/>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7B36C86-2A81-4B6F-8F50-C3095C28F9B0}"/>
                </a:ext>
              </a:extLst>
            </p:cNvPr>
            <p:cNvCxnSpPr>
              <a:cxnSpLocks/>
            </p:cNvCxnSpPr>
            <p:nvPr/>
          </p:nvCxnSpPr>
          <p:spPr>
            <a:xfrm>
              <a:off x="5924393" y="1681630"/>
              <a:ext cx="0" cy="785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0BCC07D-9C83-483F-9DFD-366C1D458319}"/>
                </a:ext>
              </a:extLst>
            </p:cNvPr>
            <p:cNvCxnSpPr>
              <a:cxnSpLocks/>
            </p:cNvCxnSpPr>
            <p:nvPr/>
          </p:nvCxnSpPr>
          <p:spPr>
            <a:xfrm>
              <a:off x="5924393" y="5925249"/>
              <a:ext cx="0" cy="785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66CA8F38-E3DC-498E-9FF4-5836611068D8}"/>
              </a:ext>
            </a:extLst>
          </p:cNvPr>
          <p:cNvGrpSpPr/>
          <p:nvPr/>
        </p:nvGrpSpPr>
        <p:grpSpPr>
          <a:xfrm>
            <a:off x="2314525" y="4303556"/>
            <a:ext cx="654907" cy="709581"/>
            <a:chOff x="3994826" y="1352390"/>
            <a:chExt cx="3801625" cy="6338643"/>
          </a:xfrm>
        </p:grpSpPr>
        <p:pic>
          <p:nvPicPr>
            <p:cNvPr id="37" name="Picture 36">
              <a:extLst>
                <a:ext uri="{FF2B5EF4-FFF2-40B4-BE49-F238E27FC236}">
                  <a16:creationId xmlns:a16="http://schemas.microsoft.com/office/drawing/2014/main" id="{CE3794FC-A225-4E64-808A-9E84C45B2CF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94826" y="1352390"/>
              <a:ext cx="3801625" cy="5376244"/>
            </a:xfrm>
            <a:prstGeom prst="rect">
              <a:avLst/>
            </a:prstGeom>
          </p:spPr>
        </p:pic>
        <p:sp>
          <p:nvSpPr>
            <p:cNvPr id="38" name="TextBox 37">
              <a:extLst>
                <a:ext uri="{FF2B5EF4-FFF2-40B4-BE49-F238E27FC236}">
                  <a16:creationId xmlns:a16="http://schemas.microsoft.com/office/drawing/2014/main" id="{AD36F7E6-DE24-4563-BA08-944C805E558E}"/>
                </a:ext>
              </a:extLst>
            </p:cNvPr>
            <p:cNvSpPr txBox="1"/>
            <p:nvPr/>
          </p:nvSpPr>
          <p:spPr>
            <a:xfrm>
              <a:off x="5210214" y="3772782"/>
              <a:ext cx="1428357" cy="1727364"/>
            </a:xfrm>
            <a:prstGeom prst="rect">
              <a:avLst/>
            </a:prstGeom>
            <a:noFill/>
          </p:spPr>
          <p:txBody>
            <a:bodyPr wrap="square" rtlCol="0">
              <a:spAutoFit/>
            </a:bodyPr>
            <a:lstStyle/>
            <a:p>
              <a:pPr algn="ctr"/>
              <a:endParaRPr lang="en-AU" b="1" dirty="0"/>
            </a:p>
          </p:txBody>
        </p:sp>
        <p:sp>
          <p:nvSpPr>
            <p:cNvPr id="39" name="TextBox 38">
              <a:extLst>
                <a:ext uri="{FF2B5EF4-FFF2-40B4-BE49-F238E27FC236}">
                  <a16:creationId xmlns:a16="http://schemas.microsoft.com/office/drawing/2014/main" id="{531D41EA-90E4-4D1D-B1ED-5E3F0E5E0BE0}"/>
                </a:ext>
              </a:extLst>
            </p:cNvPr>
            <p:cNvSpPr txBox="1"/>
            <p:nvPr/>
          </p:nvSpPr>
          <p:spPr>
            <a:xfrm>
              <a:off x="5271245" y="1390812"/>
              <a:ext cx="1428357" cy="1727364"/>
            </a:xfrm>
            <a:prstGeom prst="rect">
              <a:avLst/>
            </a:prstGeom>
            <a:noFill/>
          </p:spPr>
          <p:txBody>
            <a:bodyPr wrap="square" rtlCol="0">
              <a:spAutoFit/>
            </a:bodyPr>
            <a:lstStyle/>
            <a:p>
              <a:pPr algn="ctr"/>
              <a:endParaRPr lang="en-AU" b="1" dirty="0">
                <a:solidFill>
                  <a:srgbClr val="DA2F40"/>
                </a:solidFill>
              </a:endParaRPr>
            </a:p>
          </p:txBody>
        </p:sp>
        <p:sp>
          <p:nvSpPr>
            <p:cNvPr id="40" name="TextBox 39">
              <a:extLst>
                <a:ext uri="{FF2B5EF4-FFF2-40B4-BE49-F238E27FC236}">
                  <a16:creationId xmlns:a16="http://schemas.microsoft.com/office/drawing/2014/main" id="{24B817C4-1A94-4464-9963-64BBE44AC6C4}"/>
                </a:ext>
              </a:extLst>
            </p:cNvPr>
            <p:cNvSpPr txBox="1"/>
            <p:nvPr/>
          </p:nvSpPr>
          <p:spPr>
            <a:xfrm>
              <a:off x="5278931" y="5963669"/>
              <a:ext cx="1428357" cy="1727364"/>
            </a:xfrm>
            <a:prstGeom prst="rect">
              <a:avLst/>
            </a:prstGeom>
            <a:noFill/>
          </p:spPr>
          <p:txBody>
            <a:bodyPr wrap="square" rtlCol="0">
              <a:spAutoFit/>
            </a:bodyPr>
            <a:lstStyle/>
            <a:p>
              <a:pPr algn="ctr"/>
              <a:endParaRPr lang="en-AU" b="1" dirty="0">
                <a:solidFill>
                  <a:srgbClr val="044784"/>
                </a:solidFill>
              </a:endParaRPr>
            </a:p>
          </p:txBody>
        </p:sp>
        <p:cxnSp>
          <p:nvCxnSpPr>
            <p:cNvPr id="41" name="Straight Connector 40">
              <a:extLst>
                <a:ext uri="{FF2B5EF4-FFF2-40B4-BE49-F238E27FC236}">
                  <a16:creationId xmlns:a16="http://schemas.microsoft.com/office/drawing/2014/main" id="{2B53BB17-D4C3-438F-B713-84150EBC8770}"/>
                </a:ext>
              </a:extLst>
            </p:cNvPr>
            <p:cNvCxnSpPr>
              <a:cxnSpLocks/>
              <a:stCxn id="39" idx="2"/>
              <a:endCxn id="39" idx="2"/>
            </p:cNvCxnSpPr>
            <p:nvPr/>
          </p:nvCxnSpPr>
          <p:spPr>
            <a:xfrm>
              <a:off x="5985424" y="3118176"/>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36C86-2A81-4B6F-8F50-C3095C28F9B0}"/>
                </a:ext>
              </a:extLst>
            </p:cNvPr>
            <p:cNvCxnSpPr>
              <a:cxnSpLocks/>
            </p:cNvCxnSpPr>
            <p:nvPr/>
          </p:nvCxnSpPr>
          <p:spPr>
            <a:xfrm>
              <a:off x="5924393" y="1681630"/>
              <a:ext cx="0" cy="785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0BCC07D-9C83-483F-9DFD-366C1D458319}"/>
                </a:ext>
              </a:extLst>
            </p:cNvPr>
            <p:cNvCxnSpPr>
              <a:cxnSpLocks/>
            </p:cNvCxnSpPr>
            <p:nvPr/>
          </p:nvCxnSpPr>
          <p:spPr>
            <a:xfrm>
              <a:off x="5924393" y="5925249"/>
              <a:ext cx="0" cy="785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030" name="Picture 6" descr="U.S. Population Density Mapped - Vivid Map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92613" y="2415378"/>
            <a:ext cx="467081" cy="289201"/>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6" descr="U.S. Population Density Mapped - Vivid Map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92613" y="4837889"/>
            <a:ext cx="518636" cy="32112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opulation Stock Illustrations – 47,845 Population Stock Illustrations,  Vectors &amp; Clipart - Dreamstime"/>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26853" r="33044" b="7542"/>
          <a:stretch/>
        </p:blipFill>
        <p:spPr bwMode="auto">
          <a:xfrm>
            <a:off x="5901735" y="1940326"/>
            <a:ext cx="365175" cy="357809"/>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8" descr="Population Stock Illustrations – 47,845 Population Stock Illustrations,  Vectors &amp; Clipart - Dreamstime"/>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26853" r="33044" b="7542"/>
          <a:stretch/>
        </p:blipFill>
        <p:spPr bwMode="auto">
          <a:xfrm>
            <a:off x="8294176" y="6211062"/>
            <a:ext cx="94643" cy="9273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anhattan - Wikipedi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443796" y="1931537"/>
            <a:ext cx="757863" cy="404852"/>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8" descr="Population Stock Illustrations – 47,845 Population Stock Illustrations,  Vectors &amp; Clipart - Dreamstime"/>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26853" r="33044" b="7542"/>
          <a:stretch/>
        </p:blipFill>
        <p:spPr bwMode="auto">
          <a:xfrm>
            <a:off x="8263946" y="8698928"/>
            <a:ext cx="94643" cy="92734"/>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10" descr="Manhattan - Wikipedi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413566" y="4419403"/>
            <a:ext cx="757863" cy="404852"/>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What is Topography? The Definitive Guide - GIS Geography"/>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401907" y="5298809"/>
            <a:ext cx="471829" cy="313073"/>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14" descr="Climate of the United States - Wikipedia"/>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3539" b="48993"/>
          <a:stretch/>
        </p:blipFill>
        <p:spPr bwMode="auto">
          <a:xfrm>
            <a:off x="4539293" y="4821401"/>
            <a:ext cx="662366" cy="356334"/>
          </a:xfrm>
          <a:prstGeom prst="rect">
            <a:avLst/>
          </a:prstGeom>
          <a:noFill/>
          <a:extLst>
            <a:ext uri="{909E8E84-426E-40DD-AFC4-6F175D3DCCD1}">
              <a14:hiddenFill xmlns:a14="http://schemas.microsoft.com/office/drawing/2010/main">
                <a:solidFill>
                  <a:srgbClr val="FFFFFF"/>
                </a:solidFill>
              </a14:hiddenFill>
            </a:ext>
          </a:extLst>
        </p:spPr>
      </p:pic>
      <p:sp>
        <p:nvSpPr>
          <p:cNvPr id="59" name="TextBox 58"/>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pic>
        <p:nvPicPr>
          <p:cNvPr id="9" name="Picture 8"/>
          <p:cNvPicPr>
            <a:picLocks noChangeAspect="1"/>
          </p:cNvPicPr>
          <p:nvPr/>
        </p:nvPicPr>
        <p:blipFill>
          <a:blip r:embed="rId13"/>
          <a:stretch>
            <a:fillRect/>
          </a:stretch>
        </p:blipFill>
        <p:spPr>
          <a:xfrm>
            <a:off x="5901735" y="4429829"/>
            <a:ext cx="365792" cy="359695"/>
          </a:xfrm>
          <a:prstGeom prst="rect">
            <a:avLst/>
          </a:prstGeom>
        </p:spPr>
      </p:pic>
    </p:spTree>
    <p:extLst>
      <p:ext uri="{BB962C8B-B14F-4D97-AF65-F5344CB8AC3E}">
        <p14:creationId xmlns:p14="http://schemas.microsoft.com/office/powerpoint/2010/main" val="334113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312509"/>
            <a:ext cx="6791242" cy="584775"/>
          </a:xfrm>
          <a:prstGeom prst="rect">
            <a:avLst/>
          </a:prstGeom>
          <a:noFill/>
        </p:spPr>
        <p:txBody>
          <a:bodyPr wrap="square" rtlCol="0">
            <a:spAutoFit/>
          </a:bodyPr>
          <a:lstStyle/>
          <a:p>
            <a:pPr algn="ctr"/>
            <a:r>
              <a:rPr lang="en-US" sz="3200" b="1" dirty="0">
                <a:latin typeface="Gill Sans MT" panose="020B0502020104020203" pitchFamily="34" charset="0"/>
                <a:cs typeface="Times New Roman" panose="02020603050405020304" pitchFamily="18" charset="0"/>
              </a:rPr>
              <a:t>Biomes and Climate Zones 2</a:t>
            </a:r>
            <a:endParaRPr lang="en-GB" sz="3200" dirty="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194774289"/>
              </p:ext>
            </p:extLst>
          </p:nvPr>
        </p:nvGraphicFramePr>
        <p:xfrm>
          <a:off x="564250" y="152639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Latitude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Longitude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Biome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Climate Zone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Vegetation Belt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Natural resources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Minerals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Energy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Fossil fuels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Climate change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Economic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Physical processes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Projection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Patterns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Relationship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4" name="Table 13"/>
          <p:cNvGraphicFramePr>
            <a:graphicFrameLocks noGrp="1"/>
          </p:cNvGraphicFramePr>
          <p:nvPr>
            <p:extLst>
              <p:ext uri="{D42A27DB-BD31-4B8C-83A1-F6EECF244321}">
                <p14:modId xmlns:p14="http://schemas.microsoft.com/office/powerpoint/2010/main" val="437579504"/>
              </p:ext>
            </p:extLst>
          </p:nvPr>
        </p:nvGraphicFramePr>
        <p:xfrm>
          <a:off x="564250" y="3939877"/>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a:t>
                      </a:r>
                      <a:r>
                        <a:rPr lang="en-GB" baseline="0">
                          <a:solidFill>
                            <a:sysClr val="windowText" lastClr="000000"/>
                          </a:solidFill>
                          <a:latin typeface="Gill Sans MT" panose="020B0502020104020203" pitchFamily="34" charset="0"/>
                        </a:rPr>
                        <a:t>I Know(end </a:t>
                      </a:r>
                      <a:r>
                        <a:rPr lang="en-GB" baseline="0" dirty="0">
                          <a:solidFill>
                            <a:sysClr val="windowText" lastClr="000000"/>
                          </a:solidFill>
                          <a:latin typeface="Gill Sans MT" panose="020B0502020104020203" pitchFamily="34" charset="0"/>
                        </a:rPr>
                        <a:t>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Latitude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Longitude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Biome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Climate Zone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Vegetation Belt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Natural resources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Minerals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Energy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Fossil fuels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Climate change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Economic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Physical processes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Projection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Patterns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Relationship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9102745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923127b-03aa-458d-a168-e514f963a52e" xsi:nil="true"/>
    <lcf76f155ced4ddcb4097134ff3c332f xmlns="44ccdc69-a9f9-455c-9684-034c2144bb8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3AD8503C3870943981E29377B24C7E9" ma:contentTypeVersion="19" ma:contentTypeDescription="Create a new document." ma:contentTypeScope="" ma:versionID="ad1d1ddbacdf357a00c287053e445930">
  <xsd:schema xmlns:xsd="http://www.w3.org/2001/XMLSchema" xmlns:xs="http://www.w3.org/2001/XMLSchema" xmlns:p="http://schemas.microsoft.com/office/2006/metadata/properties" xmlns:ns2="1923127b-03aa-458d-a168-e514f963a52e" xmlns:ns3="44ccdc69-a9f9-455c-9684-034c2144bb8c" targetNamespace="http://schemas.microsoft.com/office/2006/metadata/properties" ma:root="true" ma:fieldsID="c8dfe8fb10e8f3dfbcadee0a43931928" ns2:_="" ns3:_="">
    <xsd:import namespace="1923127b-03aa-458d-a168-e514f963a52e"/>
    <xsd:import namespace="44ccdc69-a9f9-455c-9684-034c2144bb8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23127b-03aa-458d-a168-e514f963a52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038dc3e-1826-45b7-af6c-bac5a3b3b975}" ma:internalName="TaxCatchAll" ma:showField="CatchAllData" ma:web="1923127b-03aa-458d-a168-e514f963a52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4ccdc69-a9f9-455c-9684-034c2144bb8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7D1CB0-4805-4493-9D34-E9516D0E6193}">
  <ds:schemaRefs>
    <ds:schemaRef ds:uri="http://schemas.microsoft.com/office/2006/metadata/properties"/>
    <ds:schemaRef ds:uri="http://schemas.microsoft.com/office/infopath/2007/PartnerControls"/>
    <ds:schemaRef ds:uri="1923127b-03aa-458d-a168-e514f963a52e"/>
    <ds:schemaRef ds:uri="44ccdc69-a9f9-455c-9684-034c2144bb8c"/>
  </ds:schemaRefs>
</ds:datastoreItem>
</file>

<file path=customXml/itemProps2.xml><?xml version="1.0" encoding="utf-8"?>
<ds:datastoreItem xmlns:ds="http://schemas.openxmlformats.org/officeDocument/2006/customXml" ds:itemID="{C46A583C-5080-4E13-81D1-9EF6BB44B60A}">
  <ds:schemaRefs>
    <ds:schemaRef ds:uri="http://schemas.microsoft.com/sharepoint/v3/contenttype/forms"/>
  </ds:schemaRefs>
</ds:datastoreItem>
</file>

<file path=customXml/itemProps3.xml><?xml version="1.0" encoding="utf-8"?>
<ds:datastoreItem xmlns:ds="http://schemas.openxmlformats.org/officeDocument/2006/customXml" ds:itemID="{925C2198-9B30-4F77-964D-BEDAF3AD6483}"/>
</file>

<file path=docProps/app.xml><?xml version="1.0" encoding="utf-8"?>
<Properties xmlns="http://schemas.openxmlformats.org/officeDocument/2006/extended-properties" xmlns:vt="http://schemas.openxmlformats.org/officeDocument/2006/docPropsVTypes">
  <Template>Office Theme</Template>
  <TotalTime>2183</TotalTime>
  <Words>520</Words>
  <Application>Microsoft Office PowerPoint</Application>
  <PresentationFormat>A4 Paper (210x297 mm)</PresentationFormat>
  <Paragraphs>186</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Instructions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Hull - Queens</dc:creator>
  <cp:lastModifiedBy>Keith McDonald - Queens</cp:lastModifiedBy>
  <cp:revision>231</cp:revision>
  <cp:lastPrinted>2022-05-26T14:55:11Z</cp:lastPrinted>
  <dcterms:created xsi:type="dcterms:W3CDTF">2019-08-08T12:39:09Z</dcterms:created>
  <dcterms:modified xsi:type="dcterms:W3CDTF">2025-04-03T12:54:32Z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0x01010093AD8503C3870943981E29377B24C7E9</vt:lpwstr>
  </property>
  <property fmtid="{D5CDD505-2E9C-101B-9397-08002B2CF9AE}" pid="3" name="MediaServiceImageTags">
    <vt:lpwstr/>
  </property>
</Properties>
</file>